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8" y="121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" name="Google Shape;4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1df896bb2_0_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96" name="Google Shape;196;g3a1df896bb2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1df896bb2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45" name="Google Shape;245;g3a1df896bb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1df896bb2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94" name="Google Shape;294;g3a1df896bb2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1df896bb2_0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41" name="Google Shape;341;g3a1df896bb2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1df896bb2_0_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87" name="Google Shape;387;g3a1df896bb2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a13555fe7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55" name="Google Shape;55;g3a13555fe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13555fe7f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67" name="Google Shape;67;g3a13555fe7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13555fe7f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83" name="Google Shape;83;g3a13555fe7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1df896bb2_0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14" name="Google Shape;114;g3a1df896bb2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1df896bb2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0" name="Google Shape;120;g3a1df896bb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289c9959e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69" name="Google Shape;169;g3a289c9959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245abf872_4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8" name="Google Shape;178;g3a245abf872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289c9959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87" name="Google Shape;187;g3a289c995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1"/>
              <a:buFont typeface="Arial"/>
              <a:buNone/>
              <a:defRPr sz="180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t="67715" b="21944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5551" b="21944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t="67715" b="21944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32456" y="510866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446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>
            <a:stCxn id="19" idx="1"/>
            <a:endCxn id="19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3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ko-KR" sz="1022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22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lang="ko-KR" sz="1292" b="1" i="0" u="none" strike="noStrike" cap="none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KT AIVLE School</a:t>
            </a:r>
            <a:endParaRPr sz="1723" b="0" i="0" u="none" strike="noStrike" cap="none">
              <a:solidFill>
                <a:srgbClr val="34AE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53369" y="1338454"/>
            <a:ext cx="10757098" cy="6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95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7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3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ko-KR" sz="196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4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269241" y="1189178"/>
            <a:ext cx="11653522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231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242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8645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69230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41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431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96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7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242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0042" algn="l" rtl="0">
              <a:lnSpc>
                <a:spcPct val="9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21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766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7660" algn="l" rtl="0">
              <a:lnSpc>
                <a:spcPct val="9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9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9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9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9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69241" y="2084172"/>
            <a:ext cx="11653522" cy="116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70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1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8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8"/>
          <p:cNvCxnSpPr/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51;p8"/>
          <p:cNvSpPr txBox="1"/>
          <p:nvPr/>
        </p:nvSpPr>
        <p:spPr>
          <a:xfrm>
            <a:off x="983631" y="2223951"/>
            <a:ext cx="8782283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DX 컨설턴트 트랙 미니프로젝트 3차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산업 맞춤형 에이전트 시스템 구현</a:t>
            </a:r>
            <a:endParaRPr lang="ko-KR" altLang="en-US" sz="4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/>
          <p:nvPr/>
        </p:nvSpPr>
        <p:spPr>
          <a:xfrm>
            <a:off x="983632" y="3444241"/>
            <a:ext cx="4202322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>
                <a:solidFill>
                  <a:srgbClr val="1F6765"/>
                </a:solidFill>
                <a:latin typeface="Arial"/>
                <a:ea typeface="Arial"/>
                <a:cs typeface="Arial"/>
                <a:sym typeface="Arial"/>
              </a:rPr>
              <a:t>DX 1반 1조</a:t>
            </a:r>
            <a:endParaRPr sz="3200" b="1" i="0" u="none" strike="noStrike" cap="none">
              <a:solidFill>
                <a:srgbClr val="1F67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[Persona 정의]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6387350" y="2223675"/>
            <a:ext cx="294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걱정거리(Pain Point)</a:t>
            </a:r>
            <a:endParaRPr sz="1800" b="1"/>
          </a:p>
        </p:txBody>
      </p:sp>
      <p:sp>
        <p:nvSpPr>
          <p:cNvPr id="200" name="Google Shape;200;p17"/>
          <p:cNvSpPr txBox="1"/>
          <p:nvPr/>
        </p:nvSpPr>
        <p:spPr>
          <a:xfrm>
            <a:off x="6419450" y="4006592"/>
            <a:ext cx="287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/>
              <a:t>목적&amp;소망</a:t>
            </a:r>
            <a:r>
              <a:rPr lang="ko-KR" sz="1800" b="1" dirty="0"/>
              <a:t>(</a:t>
            </a:r>
            <a:r>
              <a:rPr lang="ko-KR" sz="1800" b="1" dirty="0" err="1"/>
              <a:t>Need&amp;Goals</a:t>
            </a:r>
            <a:r>
              <a:rPr lang="ko-KR" sz="1800" b="1" dirty="0"/>
              <a:t>)</a:t>
            </a:r>
            <a:endParaRPr sz="1800" b="1" dirty="0"/>
          </a:p>
        </p:txBody>
      </p:sp>
      <p:sp>
        <p:nvSpPr>
          <p:cNvPr id="201" name="Google Shape;201;p17"/>
          <p:cNvSpPr txBox="1"/>
          <p:nvPr/>
        </p:nvSpPr>
        <p:spPr>
          <a:xfrm>
            <a:off x="673325" y="4427225"/>
            <a:ext cx="22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Persona profile</a:t>
            </a:r>
            <a:endParaRPr sz="1800" b="1"/>
          </a:p>
        </p:txBody>
      </p:sp>
      <p:sp>
        <p:nvSpPr>
          <p:cNvPr id="202" name="Google Shape;202;p17"/>
          <p:cNvSpPr txBox="1"/>
          <p:nvPr/>
        </p:nvSpPr>
        <p:spPr>
          <a:xfrm>
            <a:off x="503125" y="4888925"/>
            <a:ext cx="3658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b="1"/>
              <a:t>이름: 이지혜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b="1"/>
              <a:t>나이: 42세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b="1"/>
              <a:t>직업: 대기업 전략기획팀 과장</a:t>
            </a:r>
            <a:endParaRPr sz="1800" b="1"/>
          </a:p>
        </p:txBody>
      </p:sp>
      <p:grpSp>
        <p:nvGrpSpPr>
          <p:cNvPr id="203" name="Google Shape;203;p17"/>
          <p:cNvGrpSpPr/>
          <p:nvPr/>
        </p:nvGrpSpPr>
        <p:grpSpPr>
          <a:xfrm>
            <a:off x="3259866" y="2866062"/>
            <a:ext cx="2680164" cy="737826"/>
            <a:chOff x="3354100" y="2903775"/>
            <a:chExt cx="2354325" cy="648125"/>
          </a:xfrm>
        </p:grpSpPr>
        <p:sp>
          <p:nvSpPr>
            <p:cNvPr id="204" name="Google Shape;204;p17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09" name="Google Shape;209;p17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적음/낮음</a:t>
              </a:r>
              <a:endParaRPr sz="796" b="1"/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많음/높음</a:t>
              </a:r>
              <a:endParaRPr sz="796" b="1"/>
            </a:p>
          </p:txBody>
        </p:sp>
        <p:sp>
          <p:nvSpPr>
            <p:cNvPr id="211" name="Google Shape;211;p17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38" b="1">
                  <a:solidFill>
                    <a:srgbClr val="004AAD"/>
                  </a:solidFill>
                </a:rPr>
                <a:t>시간적 여유</a:t>
              </a:r>
              <a:endParaRPr sz="1138" b="1">
                <a:solidFill>
                  <a:srgbClr val="004AAD"/>
                </a:solidFill>
              </a:endParaRPr>
            </a:p>
          </p:txBody>
        </p:sp>
      </p:grpSp>
      <p:sp>
        <p:nvSpPr>
          <p:cNvPr id="212" name="Google Shape;212;p17"/>
          <p:cNvSpPr txBox="1"/>
          <p:nvPr/>
        </p:nvSpPr>
        <p:spPr>
          <a:xfrm>
            <a:off x="3461550" y="1304100"/>
            <a:ext cx="7669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4AAD"/>
                </a:solidFill>
              </a:rPr>
              <a:t>“경영진 보고를 위해 정확하고 깊이 있는 자료를 신속하게 만들어야 한다는 압박을 받습니다.”</a:t>
            </a:r>
            <a:endParaRPr sz="1800" b="1" dirty="0">
              <a:solidFill>
                <a:srgbClr val="004AAD"/>
              </a:solidFill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3382525" y="2280262"/>
            <a:ext cx="130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행동&amp;상황</a:t>
            </a:r>
            <a:endParaRPr sz="1800" b="1"/>
          </a:p>
        </p:txBody>
      </p:sp>
      <p:sp>
        <p:nvSpPr>
          <p:cNvPr id="214" name="Google Shape;214;p17"/>
          <p:cNvSpPr txBox="1"/>
          <p:nvPr/>
        </p:nvSpPr>
        <p:spPr>
          <a:xfrm>
            <a:off x="349875" y="1691013"/>
            <a:ext cx="326638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434343"/>
                </a:solidFill>
              </a:rPr>
              <a:t>신사업 기회를 찾는 전략기획팀 담당자</a:t>
            </a:r>
            <a:endParaRPr b="1" dirty="0">
              <a:solidFill>
                <a:srgbClr val="434343"/>
              </a:solidFill>
            </a:endParaRPr>
          </a:p>
        </p:txBody>
      </p:sp>
      <p:grpSp>
        <p:nvGrpSpPr>
          <p:cNvPr id="215" name="Google Shape;215;p17"/>
          <p:cNvGrpSpPr/>
          <p:nvPr/>
        </p:nvGrpSpPr>
        <p:grpSpPr>
          <a:xfrm>
            <a:off x="3259866" y="3786910"/>
            <a:ext cx="2680164" cy="737826"/>
            <a:chOff x="3354100" y="2903775"/>
            <a:chExt cx="2354325" cy="648125"/>
          </a:xfrm>
        </p:grpSpPr>
        <p:sp>
          <p:nvSpPr>
            <p:cNvPr id="216" name="Google Shape;216;p17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적음/낮음</a:t>
              </a:r>
              <a:endParaRPr sz="796" b="1"/>
            </a:p>
          </p:txBody>
        </p:sp>
        <p:sp>
          <p:nvSpPr>
            <p:cNvPr id="222" name="Google Shape;222;p17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많음/높음</a:t>
              </a:r>
              <a:endParaRPr sz="796" b="1"/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38" b="1">
                  <a:solidFill>
                    <a:srgbClr val="004AAD"/>
                  </a:solidFill>
                </a:rPr>
                <a:t>경제적 여유</a:t>
              </a:r>
              <a:endParaRPr sz="1138" b="1">
                <a:solidFill>
                  <a:srgbClr val="004AAD"/>
                </a:solidFill>
              </a:endParaRPr>
            </a:p>
          </p:txBody>
        </p:sp>
      </p:grpSp>
      <p:grpSp>
        <p:nvGrpSpPr>
          <p:cNvPr id="224" name="Google Shape;224;p17"/>
          <p:cNvGrpSpPr/>
          <p:nvPr/>
        </p:nvGrpSpPr>
        <p:grpSpPr>
          <a:xfrm>
            <a:off x="3292226" y="4707758"/>
            <a:ext cx="2680164" cy="737826"/>
            <a:chOff x="3354100" y="2903775"/>
            <a:chExt cx="2354325" cy="648125"/>
          </a:xfrm>
        </p:grpSpPr>
        <p:sp>
          <p:nvSpPr>
            <p:cNvPr id="225" name="Google Shape;225;p17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30" name="Google Shape;230;p17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적음/낮음</a:t>
              </a:r>
              <a:endParaRPr sz="796" b="1"/>
            </a:p>
          </p:txBody>
        </p:sp>
        <p:sp>
          <p:nvSpPr>
            <p:cNvPr id="231" name="Google Shape;231;p17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많음/높음</a:t>
              </a:r>
              <a:endParaRPr sz="796" b="1"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38" b="1">
                  <a:solidFill>
                    <a:srgbClr val="004AAD"/>
                  </a:solidFill>
                </a:rPr>
                <a:t>관련 정보 수집 능력</a:t>
              </a:r>
              <a:endParaRPr sz="1138" b="1">
                <a:solidFill>
                  <a:srgbClr val="004AAD"/>
                </a:solidFill>
              </a:endParaRPr>
            </a:p>
          </p:txBody>
        </p:sp>
      </p:grpSp>
      <p:sp>
        <p:nvSpPr>
          <p:cNvPr id="233" name="Google Shape;233;p17"/>
          <p:cNvSpPr txBox="1"/>
          <p:nvPr/>
        </p:nvSpPr>
        <p:spPr>
          <a:xfrm>
            <a:off x="5988925" y="2662604"/>
            <a:ext cx="61578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 dirty="0">
                <a:solidFill>
                  <a:schemeClr val="dk1"/>
                </a:solidFill>
              </a:rPr>
              <a:t>신사업 아이템을 찾기 위한 정보의 양이 너무 방대해요.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 dirty="0">
                <a:solidFill>
                  <a:schemeClr val="dk1"/>
                </a:solidFill>
              </a:rPr>
              <a:t>내부적으로 축적된 시장 분석 자료와 외부 데이터를 통합해서 인사이트를 도출하는 과정이 번거롭습니다.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 dirty="0">
                <a:solidFill>
                  <a:schemeClr val="dk1"/>
                </a:solidFill>
              </a:rPr>
              <a:t>보고 자료를 만들 때마다 데이터의 출처를 일일이 확인하고 정리하는 데 시간이 오래 걸립니다.</a:t>
            </a:r>
            <a:endParaRPr sz="1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</p:txBody>
      </p:sp>
      <p:pic>
        <p:nvPicPr>
          <p:cNvPr id="234" name="Google Shape;2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305" y="3210496"/>
            <a:ext cx="418800" cy="41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251" y="4106017"/>
            <a:ext cx="418800" cy="41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032" y="5034610"/>
            <a:ext cx="418800" cy="41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 txBox="1"/>
          <p:nvPr/>
        </p:nvSpPr>
        <p:spPr>
          <a:xfrm>
            <a:off x="5988925" y="4339875"/>
            <a:ext cx="58311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외부 웹 정보와 내부 RAG(를 결합하여 최근 AI반도체 시장 동향과 우리 회사의 과거 분석 자료를 종합해서 요약해주는 복합적 리서치 기능이 필요해요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모든 결과물에 명확한 출처(URL, 내부 문서 경로)를 제공하여, 보고서의 신뢰도를 높이고 후속 검증 시간을 단축하면 좋겠어요.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정부의 정책 방향이나 지원 사업을 파악하여 대기업이 참여할 만한 대규모 국책 과제나 규제 동향을 놓치지 않게 도와주세요.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238" name="Google Shape;2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575" y="4492625"/>
            <a:ext cx="330900" cy="3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2295" y="4062643"/>
            <a:ext cx="330900" cy="3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7650" y="2259733"/>
            <a:ext cx="389550" cy="38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5275" y="2301700"/>
            <a:ext cx="418801" cy="4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 rotWithShape="1">
          <a:blip r:embed="rId8">
            <a:alphaModFix/>
          </a:blip>
          <a:srcRect r="22015"/>
          <a:stretch/>
        </p:blipFill>
        <p:spPr>
          <a:xfrm>
            <a:off x="498374" y="2088728"/>
            <a:ext cx="2712600" cy="2269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[Persona 정의]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6387350" y="2223675"/>
            <a:ext cx="294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걱정거리(Pain Point)</a:t>
            </a:r>
            <a:endParaRPr sz="1800" b="1"/>
          </a:p>
        </p:txBody>
      </p:sp>
      <p:sp>
        <p:nvSpPr>
          <p:cNvPr id="249" name="Google Shape;249;p18"/>
          <p:cNvSpPr txBox="1"/>
          <p:nvPr/>
        </p:nvSpPr>
        <p:spPr>
          <a:xfrm>
            <a:off x="6325600" y="3832025"/>
            <a:ext cx="287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목적&amp;소망(Need&amp;Goals)</a:t>
            </a:r>
            <a:endParaRPr sz="1800" b="1"/>
          </a:p>
        </p:txBody>
      </p:sp>
      <p:sp>
        <p:nvSpPr>
          <p:cNvPr id="250" name="Google Shape;250;p18"/>
          <p:cNvSpPr txBox="1"/>
          <p:nvPr/>
        </p:nvSpPr>
        <p:spPr>
          <a:xfrm>
            <a:off x="673325" y="4427225"/>
            <a:ext cx="22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Persona profile</a:t>
            </a:r>
            <a:endParaRPr sz="1800" b="1"/>
          </a:p>
        </p:txBody>
      </p:sp>
      <p:sp>
        <p:nvSpPr>
          <p:cNvPr id="251" name="Google Shape;251;p18"/>
          <p:cNvSpPr txBox="1"/>
          <p:nvPr/>
        </p:nvSpPr>
        <p:spPr>
          <a:xfrm>
            <a:off x="503125" y="4888925"/>
            <a:ext cx="3658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b="1"/>
              <a:t>이름: 박서준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b="1"/>
              <a:t>나이: 33세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b="1"/>
              <a:t>직업: 바이오 R&amp;D 선임연구원</a:t>
            </a:r>
            <a:endParaRPr sz="1800" b="1"/>
          </a:p>
        </p:txBody>
      </p:sp>
      <p:grpSp>
        <p:nvGrpSpPr>
          <p:cNvPr id="252" name="Google Shape;252;p18"/>
          <p:cNvGrpSpPr/>
          <p:nvPr/>
        </p:nvGrpSpPr>
        <p:grpSpPr>
          <a:xfrm>
            <a:off x="3259866" y="2866062"/>
            <a:ext cx="2680164" cy="737826"/>
            <a:chOff x="3354100" y="2903775"/>
            <a:chExt cx="2354325" cy="648125"/>
          </a:xfrm>
        </p:grpSpPr>
        <p:sp>
          <p:nvSpPr>
            <p:cNvPr id="253" name="Google Shape;253;p18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58" name="Google Shape;258;p18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적음/낮음</a:t>
              </a:r>
              <a:endParaRPr sz="796" b="1"/>
            </a:p>
          </p:txBody>
        </p:sp>
        <p:sp>
          <p:nvSpPr>
            <p:cNvPr id="259" name="Google Shape;259;p18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많음/높음</a:t>
              </a:r>
              <a:endParaRPr sz="796" b="1"/>
            </a:p>
          </p:txBody>
        </p:sp>
        <p:sp>
          <p:nvSpPr>
            <p:cNvPr id="260" name="Google Shape;260;p18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38" b="1">
                  <a:solidFill>
                    <a:srgbClr val="004AAD"/>
                  </a:solidFill>
                </a:rPr>
                <a:t>시간적 여유</a:t>
              </a:r>
              <a:endParaRPr sz="1138" b="1">
                <a:solidFill>
                  <a:srgbClr val="004AAD"/>
                </a:solidFill>
              </a:endParaRPr>
            </a:p>
          </p:txBody>
        </p:sp>
      </p:grpSp>
      <p:sp>
        <p:nvSpPr>
          <p:cNvPr id="261" name="Google Shape;261;p18"/>
          <p:cNvSpPr txBox="1"/>
          <p:nvPr/>
        </p:nvSpPr>
        <p:spPr>
          <a:xfrm>
            <a:off x="3977075" y="1304100"/>
            <a:ext cx="715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4AAD"/>
                </a:solidFill>
              </a:rPr>
              <a:t>“최신 기술 논문, 특허, 시장 보고서를 끊임없이 분석하는데 작업량이 많아 매일 밤을 새워요..”</a:t>
            </a:r>
            <a:endParaRPr sz="1800" b="1">
              <a:solidFill>
                <a:srgbClr val="004AAD"/>
              </a:solidFill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3382525" y="2280262"/>
            <a:ext cx="130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행동&amp;상황</a:t>
            </a:r>
            <a:endParaRPr sz="1800" b="1"/>
          </a:p>
        </p:txBody>
      </p:sp>
      <p:sp>
        <p:nvSpPr>
          <p:cNvPr id="263" name="Google Shape;263;p18"/>
          <p:cNvSpPr txBox="1"/>
          <p:nvPr/>
        </p:nvSpPr>
        <p:spPr>
          <a:xfrm>
            <a:off x="343901" y="1606525"/>
            <a:ext cx="305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434343"/>
                </a:solidFill>
              </a:rPr>
              <a:t>기술 동향을 분석하는 R&amp;D 연구원</a:t>
            </a:r>
            <a:endParaRPr b="1">
              <a:solidFill>
                <a:srgbClr val="434343"/>
              </a:solidFill>
            </a:endParaRPr>
          </a:p>
        </p:txBody>
      </p:sp>
      <p:grpSp>
        <p:nvGrpSpPr>
          <p:cNvPr id="264" name="Google Shape;264;p18"/>
          <p:cNvGrpSpPr/>
          <p:nvPr/>
        </p:nvGrpSpPr>
        <p:grpSpPr>
          <a:xfrm>
            <a:off x="3259866" y="3786910"/>
            <a:ext cx="2680164" cy="737826"/>
            <a:chOff x="3354100" y="2903775"/>
            <a:chExt cx="2354325" cy="648125"/>
          </a:xfrm>
        </p:grpSpPr>
        <p:sp>
          <p:nvSpPr>
            <p:cNvPr id="265" name="Google Shape;265;p18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70" name="Google Shape;270;p18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적음/낮음</a:t>
              </a:r>
              <a:endParaRPr sz="796" b="1"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많음/높음</a:t>
              </a:r>
              <a:endParaRPr sz="796" b="1"/>
            </a:p>
          </p:txBody>
        </p:sp>
        <p:sp>
          <p:nvSpPr>
            <p:cNvPr id="272" name="Google Shape;272;p18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38" b="1">
                  <a:solidFill>
                    <a:srgbClr val="004AAD"/>
                  </a:solidFill>
                </a:rPr>
                <a:t>경제적 여유</a:t>
              </a:r>
              <a:endParaRPr sz="1138" b="1">
                <a:solidFill>
                  <a:srgbClr val="004AAD"/>
                </a:solidFill>
              </a:endParaRPr>
            </a:p>
          </p:txBody>
        </p:sp>
      </p:grpSp>
      <p:grpSp>
        <p:nvGrpSpPr>
          <p:cNvPr id="273" name="Google Shape;273;p18"/>
          <p:cNvGrpSpPr/>
          <p:nvPr/>
        </p:nvGrpSpPr>
        <p:grpSpPr>
          <a:xfrm>
            <a:off x="3292226" y="4707758"/>
            <a:ext cx="2680164" cy="737826"/>
            <a:chOff x="3354100" y="2903775"/>
            <a:chExt cx="2354325" cy="648125"/>
          </a:xfrm>
        </p:grpSpPr>
        <p:sp>
          <p:nvSpPr>
            <p:cNvPr id="274" name="Google Shape;274;p18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279" name="Google Shape;279;p18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적음/낮음</a:t>
              </a:r>
              <a:endParaRPr sz="796" b="1"/>
            </a:p>
          </p:txBody>
        </p:sp>
        <p:sp>
          <p:nvSpPr>
            <p:cNvPr id="280" name="Google Shape;280;p18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많음/높음</a:t>
              </a:r>
              <a:endParaRPr sz="796" b="1"/>
            </a:p>
          </p:txBody>
        </p:sp>
        <p:sp>
          <p:nvSpPr>
            <p:cNvPr id="281" name="Google Shape;281;p18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38" b="1">
                  <a:solidFill>
                    <a:srgbClr val="004AAD"/>
                  </a:solidFill>
                </a:rPr>
                <a:t>관련 정보 수집 능력</a:t>
              </a:r>
              <a:endParaRPr sz="1138" b="1">
                <a:solidFill>
                  <a:srgbClr val="004AAD"/>
                </a:solidFill>
              </a:endParaRPr>
            </a:p>
          </p:txBody>
        </p:sp>
      </p:grpSp>
      <p:sp>
        <p:nvSpPr>
          <p:cNvPr id="282" name="Google Shape;282;p18"/>
          <p:cNvSpPr txBox="1"/>
          <p:nvPr/>
        </p:nvSpPr>
        <p:spPr>
          <a:xfrm>
            <a:off x="5988925" y="2669850"/>
            <a:ext cx="62982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새로운 기술 논문이나 특허가 매일 쏟아져 나오는데, 핵심 내용을 빠르게 파악하기 벅찹니다.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수년간 축적된 연구 노트나 프로젝트 산출물 중에서 필요한 내용을 다시 찾아보려면 너무 비효율적이에요.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수집한 자료들을 바탕으로 기술 동향 보고서의 초안을 작성하는 데 시간이 많이 소요됩니다.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283" name="Google Shape;2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991" y="3210496"/>
            <a:ext cx="418800" cy="41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082" y="4122161"/>
            <a:ext cx="418800" cy="41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718" y="5034610"/>
            <a:ext cx="418800" cy="41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8"/>
          <p:cNvSpPr txBox="1"/>
          <p:nvPr/>
        </p:nvSpPr>
        <p:spPr>
          <a:xfrm>
            <a:off x="5988925" y="4339875"/>
            <a:ext cx="58311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보유한 모든 논문, 특허, 연구 보고서를 로컬 데이터베이스로 만들어 전문적인 질문에 즉시 답변을 제공하는 기능을 구현해주세요.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최신 웹 검색을 통해 아직 데이터베이스에 없는 최신 연구 결과나 학회 발표 내용을 보완해주면 좋겠어요.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RAG와 웹 검색 결과를 종합하여 보고서의 개요와 핵심 근거 자료를 자동으로 생성해주어, 문서 작업 시간을 획기적으로 줄여주세요.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287" name="Google Shape;2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575" y="4492625"/>
            <a:ext cx="330900" cy="3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7200" y="3897413"/>
            <a:ext cx="330900" cy="3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7650" y="2259733"/>
            <a:ext cx="389550" cy="38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5275" y="2301700"/>
            <a:ext cx="418801" cy="4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8"/>
          <p:cNvPicPr preferRelativeResize="0"/>
          <p:nvPr/>
        </p:nvPicPr>
        <p:blipFill rotWithShape="1">
          <a:blip r:embed="rId8">
            <a:alphaModFix/>
          </a:blip>
          <a:srcRect b="41096"/>
          <a:stretch/>
        </p:blipFill>
        <p:spPr>
          <a:xfrm>
            <a:off x="530825" y="2006718"/>
            <a:ext cx="2680150" cy="2368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시스템 구성 및 주요 기능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2233247" y="1267226"/>
            <a:ext cx="47271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0" lvl="0" indent="-2540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기능 1. AI 기반 웹 검색 기능</a:t>
            </a:r>
            <a:endParaRPr sz="2200" b="1" dirty="0">
              <a:solidFill>
                <a:schemeClr val="dk1"/>
              </a:solidFill>
            </a:endParaRPr>
          </a:p>
          <a:p>
            <a:pPr marL="1016000" lvl="0" indent="-101600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ko-KR" sz="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388905" y="3489025"/>
            <a:ext cx="22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Persona profile</a:t>
            </a:r>
            <a:endParaRPr sz="1800" b="1"/>
          </a:p>
        </p:txBody>
      </p:sp>
      <p:sp>
        <p:nvSpPr>
          <p:cNvPr id="299" name="Google Shape;299;p19"/>
          <p:cNvSpPr txBox="1"/>
          <p:nvPr/>
        </p:nvSpPr>
        <p:spPr>
          <a:xfrm>
            <a:off x="-39970" y="3936975"/>
            <a:ext cx="2879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sz="1300" b="1"/>
              <a:t>이     름: 김민준</a:t>
            </a: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sz="1300" b="1"/>
              <a:t>나     이: 38세</a:t>
            </a: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sz="1300" b="1"/>
              <a:t>직     업: 스타트업 대표</a:t>
            </a:r>
            <a:endParaRPr sz="1300" b="1"/>
          </a:p>
        </p:txBody>
      </p:sp>
      <p:pic>
        <p:nvPicPr>
          <p:cNvPr id="300" name="Google Shape;300;p19"/>
          <p:cNvPicPr preferRelativeResize="0"/>
          <p:nvPr/>
        </p:nvPicPr>
        <p:blipFill rotWithShape="1">
          <a:blip r:embed="rId3">
            <a:alphaModFix/>
          </a:blip>
          <a:srcRect b="31351"/>
          <a:stretch/>
        </p:blipFill>
        <p:spPr>
          <a:xfrm>
            <a:off x="315674" y="1363750"/>
            <a:ext cx="1970259" cy="202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850" y="2267563"/>
            <a:ext cx="5081687" cy="34142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9"/>
          <p:cNvGrpSpPr/>
          <p:nvPr/>
        </p:nvGrpSpPr>
        <p:grpSpPr>
          <a:xfrm>
            <a:off x="7599525" y="2359096"/>
            <a:ext cx="4274100" cy="2474454"/>
            <a:chOff x="7792700" y="2331546"/>
            <a:chExt cx="4274100" cy="2474454"/>
          </a:xfrm>
        </p:grpSpPr>
        <p:grpSp>
          <p:nvGrpSpPr>
            <p:cNvPr id="303" name="Google Shape;303;p19"/>
            <p:cNvGrpSpPr/>
            <p:nvPr/>
          </p:nvGrpSpPr>
          <p:grpSpPr>
            <a:xfrm>
              <a:off x="7974475" y="2331546"/>
              <a:ext cx="1694000" cy="444163"/>
              <a:chOff x="8905750" y="1955546"/>
              <a:chExt cx="1694000" cy="444163"/>
            </a:xfrm>
          </p:grpSpPr>
          <p:sp>
            <p:nvSpPr>
              <p:cNvPr id="304" name="Google Shape;304;p19"/>
              <p:cNvSpPr txBox="1"/>
              <p:nvPr/>
            </p:nvSpPr>
            <p:spPr>
              <a:xfrm>
                <a:off x="9310050" y="1968608"/>
                <a:ext cx="12897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dk1"/>
                    </a:solidFill>
                  </a:rPr>
                  <a:t>Check Point</a:t>
                </a:r>
                <a:endParaRPr sz="2000"/>
              </a:p>
            </p:txBody>
          </p:sp>
          <p:pic>
            <p:nvPicPr>
              <p:cNvPr id="305" name="Google Shape;305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905750" y="1955546"/>
                <a:ext cx="404300" cy="40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6" name="Google Shape;306;p19"/>
            <p:cNvSpPr txBox="1"/>
            <p:nvPr/>
          </p:nvSpPr>
          <p:spPr>
            <a:xfrm>
              <a:off x="7792700" y="2928300"/>
              <a:ext cx="4274100" cy="18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21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Char char="●"/>
              </a:pPr>
              <a:r>
                <a:rPr lang="ko-KR" sz="1100" b="1">
                  <a:solidFill>
                    <a:schemeClr val="dk1"/>
                  </a:solidFill>
                </a:rPr>
                <a:t>경쟁사 동향을 실시간으로 파악</a:t>
              </a:r>
              <a:r>
                <a:rPr lang="ko-KR" sz="1100">
                  <a:solidFill>
                    <a:schemeClr val="dk1"/>
                  </a:solidFill>
                </a:rPr>
                <a:t>할 수 있어, 제품 전략이나 마케팅 방향을 빠르게 수정할 수 있어요.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ko-KR" sz="1100">
                  <a:solidFill>
                    <a:schemeClr val="dk1"/>
                  </a:solidFill>
                </a:rPr>
                <a:t>기업 상황에 맞는 </a:t>
              </a:r>
              <a:r>
                <a:rPr lang="ko-KR" sz="1100" b="1">
                  <a:solidFill>
                    <a:schemeClr val="dk1"/>
                  </a:solidFill>
                </a:rPr>
                <a:t>지원사업을 빠르게 선별</a:t>
              </a:r>
              <a:r>
                <a:rPr lang="ko-KR" sz="1100">
                  <a:solidFill>
                    <a:schemeClr val="dk1"/>
                  </a:solidFill>
                </a:rPr>
                <a:t>할 수 있어 마감일이나 조건을 놓치지 않아 지원 성공률이 향상됐어요,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ko-KR" sz="1100">
                  <a:solidFill>
                    <a:schemeClr val="dk1"/>
                  </a:solidFill>
                </a:rPr>
                <a:t>리서치 공고 확인 및 문서 요약 등 반복 작업 자동화로 인력 부족한 초기 스타트업에게 </a:t>
              </a:r>
              <a:r>
                <a:rPr lang="ko-KR" sz="1100" b="1">
                  <a:solidFill>
                    <a:schemeClr val="dk1"/>
                  </a:solidFill>
                </a:rPr>
                <a:t>운영 효율성</a:t>
              </a:r>
              <a:r>
                <a:rPr lang="ko-KR" sz="1100">
                  <a:solidFill>
                    <a:schemeClr val="dk1"/>
                  </a:solidFill>
                </a:rPr>
                <a:t> 크게 개선되었어요.</a:t>
              </a:r>
              <a:endParaRPr sz="11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dk1"/>
                </a:solidFill>
              </a:endParaRPr>
            </a:p>
          </p:txBody>
        </p:sp>
      </p:grpSp>
      <p:cxnSp>
        <p:nvCxnSpPr>
          <p:cNvPr id="307" name="Google Shape;307;p19"/>
          <p:cNvCxnSpPr/>
          <p:nvPr/>
        </p:nvCxnSpPr>
        <p:spPr>
          <a:xfrm>
            <a:off x="2575750" y="1671175"/>
            <a:ext cx="2400" cy="4059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8" name="Google Shape;308;p19"/>
          <p:cNvGrpSpPr/>
          <p:nvPr/>
        </p:nvGrpSpPr>
        <p:grpSpPr>
          <a:xfrm>
            <a:off x="524949" y="4723376"/>
            <a:ext cx="1708298" cy="470279"/>
            <a:chOff x="3354100" y="2903775"/>
            <a:chExt cx="2354325" cy="648125"/>
          </a:xfrm>
        </p:grpSpPr>
        <p:sp>
          <p:nvSpPr>
            <p:cNvPr id="309" name="Google Shape;309;p19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14" name="Google Shape;314;p19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적음/낮음</a:t>
              </a:r>
              <a:endParaRPr sz="507" b="1"/>
            </a:p>
          </p:txBody>
        </p:sp>
        <p:sp>
          <p:nvSpPr>
            <p:cNvPr id="315" name="Google Shape;315;p19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많음/높음</a:t>
              </a:r>
              <a:endParaRPr sz="507" b="1"/>
            </a:p>
          </p:txBody>
        </p:sp>
        <p:sp>
          <p:nvSpPr>
            <p:cNvPr id="316" name="Google Shape;316;p19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5" b="1">
                  <a:solidFill>
                    <a:srgbClr val="004AAD"/>
                  </a:solidFill>
                </a:rPr>
                <a:t>시간적 여유</a:t>
              </a:r>
              <a:endParaRPr sz="725" b="1">
                <a:solidFill>
                  <a:srgbClr val="004AAD"/>
                </a:solidFill>
              </a:endParaRPr>
            </a:p>
          </p:txBody>
        </p:sp>
      </p:grpSp>
      <p:grpSp>
        <p:nvGrpSpPr>
          <p:cNvPr id="317" name="Google Shape;317;p19"/>
          <p:cNvGrpSpPr/>
          <p:nvPr/>
        </p:nvGrpSpPr>
        <p:grpSpPr>
          <a:xfrm>
            <a:off x="524949" y="5310259"/>
            <a:ext cx="1708298" cy="470279"/>
            <a:chOff x="3354100" y="2903775"/>
            <a:chExt cx="2354325" cy="648125"/>
          </a:xfrm>
        </p:grpSpPr>
        <p:sp>
          <p:nvSpPr>
            <p:cNvPr id="318" name="Google Shape;318;p19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23" name="Google Shape;323;p19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적음/낮음</a:t>
              </a:r>
              <a:endParaRPr sz="507" b="1"/>
            </a:p>
          </p:txBody>
        </p:sp>
        <p:sp>
          <p:nvSpPr>
            <p:cNvPr id="324" name="Google Shape;324;p19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많음/높음</a:t>
              </a:r>
              <a:endParaRPr sz="507" b="1"/>
            </a:p>
          </p:txBody>
        </p:sp>
        <p:sp>
          <p:nvSpPr>
            <p:cNvPr id="325" name="Google Shape;325;p19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5" b="1">
                  <a:solidFill>
                    <a:srgbClr val="004AAD"/>
                  </a:solidFill>
                </a:rPr>
                <a:t>경제적 여유</a:t>
              </a:r>
              <a:endParaRPr sz="725" b="1">
                <a:solidFill>
                  <a:srgbClr val="004AAD"/>
                </a:solidFill>
              </a:endParaRPr>
            </a:p>
          </p:txBody>
        </p:sp>
      </p:grpSp>
      <p:grpSp>
        <p:nvGrpSpPr>
          <p:cNvPr id="326" name="Google Shape;326;p19"/>
          <p:cNvGrpSpPr/>
          <p:nvPr/>
        </p:nvGrpSpPr>
        <p:grpSpPr>
          <a:xfrm>
            <a:off x="545573" y="5897143"/>
            <a:ext cx="1708298" cy="470279"/>
            <a:chOff x="3354100" y="2903775"/>
            <a:chExt cx="2354325" cy="648125"/>
          </a:xfrm>
        </p:grpSpPr>
        <p:sp>
          <p:nvSpPr>
            <p:cNvPr id="327" name="Google Shape;327;p19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32" name="Google Shape;332;p19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적음/낮음</a:t>
              </a:r>
              <a:endParaRPr sz="507" b="1"/>
            </a:p>
          </p:txBody>
        </p:sp>
        <p:sp>
          <p:nvSpPr>
            <p:cNvPr id="333" name="Google Shape;333;p19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많음/높음</a:t>
              </a:r>
              <a:endParaRPr sz="507" b="1"/>
            </a:p>
          </p:txBody>
        </p:sp>
        <p:sp>
          <p:nvSpPr>
            <p:cNvPr id="334" name="Google Shape;334;p19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5" b="1">
                  <a:solidFill>
                    <a:srgbClr val="004AAD"/>
                  </a:solidFill>
                </a:rPr>
                <a:t>관련 정보 수집 능력</a:t>
              </a:r>
              <a:endParaRPr sz="725" b="1">
                <a:solidFill>
                  <a:srgbClr val="004AAD"/>
                </a:solidFill>
              </a:endParaRPr>
            </a:p>
          </p:txBody>
        </p:sp>
      </p:grpSp>
      <p:pic>
        <p:nvPicPr>
          <p:cNvPr id="335" name="Google Shape;3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2795" y="5513449"/>
            <a:ext cx="266910" cy="26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787" y="6105269"/>
            <a:ext cx="266910" cy="26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870" y="4912884"/>
            <a:ext cx="266910" cy="26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19"/>
          <p:cNvCxnSpPr/>
          <p:nvPr/>
        </p:nvCxnSpPr>
        <p:spPr>
          <a:xfrm>
            <a:off x="315675" y="4755563"/>
            <a:ext cx="0" cy="16341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시스템 구성 및 주요 기능</a:t>
            </a: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2181579" y="1230540"/>
            <a:ext cx="64443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0" lvl="0" indent="-2540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기능 2. </a:t>
            </a:r>
            <a:r>
              <a:rPr lang="ko-KR" sz="2200" b="1" dirty="0" err="1">
                <a:solidFill>
                  <a:schemeClr val="dk1"/>
                </a:solidFill>
              </a:rPr>
              <a:t>RAG기반</a:t>
            </a:r>
            <a:r>
              <a:rPr lang="ko-KR" sz="2200" b="1" dirty="0">
                <a:solidFill>
                  <a:schemeClr val="dk1"/>
                </a:solidFill>
              </a:rPr>
              <a:t> 내부 문서 검색기능</a:t>
            </a:r>
            <a:endParaRPr sz="2200" b="1" dirty="0">
              <a:solidFill>
                <a:schemeClr val="dk1"/>
              </a:solidFill>
            </a:endParaRPr>
          </a:p>
          <a:p>
            <a:pPr marL="1016000" lvl="0" indent="-101600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ko-KR" sz="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endParaRPr sz="2200" b="1" dirty="0">
              <a:solidFill>
                <a:schemeClr val="dk1"/>
              </a:solidFill>
            </a:endParaRPr>
          </a:p>
        </p:txBody>
      </p:sp>
      <p:grpSp>
        <p:nvGrpSpPr>
          <p:cNvPr id="345" name="Google Shape;345;p20"/>
          <p:cNvGrpSpPr/>
          <p:nvPr/>
        </p:nvGrpSpPr>
        <p:grpSpPr>
          <a:xfrm>
            <a:off x="7859825" y="2331546"/>
            <a:ext cx="1694000" cy="444163"/>
            <a:chOff x="8905750" y="1955546"/>
            <a:chExt cx="1694000" cy="444163"/>
          </a:xfrm>
        </p:grpSpPr>
        <p:sp>
          <p:nvSpPr>
            <p:cNvPr id="346" name="Google Shape;346;p20"/>
            <p:cNvSpPr txBox="1"/>
            <p:nvPr/>
          </p:nvSpPr>
          <p:spPr>
            <a:xfrm>
              <a:off x="9310050" y="1968608"/>
              <a:ext cx="1289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Check Point</a:t>
              </a:r>
              <a:endParaRPr sz="2000"/>
            </a:p>
          </p:txBody>
        </p:sp>
        <p:pic>
          <p:nvPicPr>
            <p:cNvPr id="347" name="Google Shape;34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05750" y="1955546"/>
              <a:ext cx="404300" cy="404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20"/>
          <p:cNvSpPr txBox="1"/>
          <p:nvPr/>
        </p:nvSpPr>
        <p:spPr>
          <a:xfrm>
            <a:off x="7678050" y="2928300"/>
            <a:ext cx="4274100" cy="2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-KR" sz="1100">
                <a:solidFill>
                  <a:schemeClr val="dk1"/>
                </a:solidFill>
              </a:rPr>
              <a:t>외부 시장 정보뿐 아니라 내부 실적·성과 데이터까지 함께 반영되어 </a:t>
            </a:r>
            <a:r>
              <a:rPr lang="ko-KR" sz="1100" b="1">
                <a:solidFill>
                  <a:schemeClr val="dk1"/>
                </a:solidFill>
              </a:rPr>
              <a:t>단순 트렌드 보고서가 아닌 ‘전략적 인사이트’ 중심의 보고서</a:t>
            </a:r>
            <a:r>
              <a:rPr lang="ko-KR" sz="1100">
                <a:solidFill>
                  <a:schemeClr val="dk1"/>
                </a:solidFill>
              </a:rPr>
              <a:t> 작성이 가능해서 좋아요.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모든 결과물에 </a:t>
            </a:r>
            <a:r>
              <a:rPr lang="ko-KR" sz="1100" b="1">
                <a:solidFill>
                  <a:schemeClr val="dk1"/>
                </a:solidFill>
              </a:rPr>
              <a:t>명확한 출처(URL·문서 경로·DB 테이블)</a:t>
            </a:r>
            <a:r>
              <a:rPr lang="ko-KR" sz="1100">
                <a:solidFill>
                  <a:schemeClr val="dk1"/>
                </a:solidFill>
              </a:rPr>
              <a:t> 가 포함되어 임원 검토 시 </a:t>
            </a:r>
            <a:r>
              <a:rPr lang="ko-KR" sz="1100" b="1">
                <a:solidFill>
                  <a:schemeClr val="dk1"/>
                </a:solidFill>
              </a:rPr>
              <a:t>신뢰성·검증 용이성이 상승했어요.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과거 사업 분석자료와 현재 시장 흐름을 </a:t>
            </a:r>
            <a:r>
              <a:rPr lang="ko-KR" sz="1100" b="1">
                <a:solidFill>
                  <a:schemeClr val="dk1"/>
                </a:solidFill>
              </a:rPr>
              <a:t>AI가 자동 비교·요약 할 수 있어서 편해요.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sp>
        <p:nvSpPr>
          <p:cNvPr id="349" name="Google Shape;349;p20"/>
          <p:cNvSpPr txBox="1"/>
          <p:nvPr/>
        </p:nvSpPr>
        <p:spPr>
          <a:xfrm>
            <a:off x="0" y="3880813"/>
            <a:ext cx="342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75" tIns="80675" rIns="80675" bIns="80675" anchor="t" anchorCtr="0">
            <a:spAutoFit/>
          </a:bodyPr>
          <a:lstStyle/>
          <a:p>
            <a:pPr marL="403495" lvl="0" indent="-284298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sz="1300" b="1"/>
              <a:t>이</a:t>
            </a:r>
            <a:r>
              <a:rPr lang="ko-KR" sz="1300" b="1">
                <a:solidFill>
                  <a:schemeClr val="dk1"/>
                </a:solidFill>
              </a:rPr>
              <a:t>     </a:t>
            </a:r>
            <a:r>
              <a:rPr lang="ko-KR" sz="1300" b="1"/>
              <a:t>름: 이지혜</a:t>
            </a:r>
            <a:endParaRPr sz="1300" b="1"/>
          </a:p>
          <a:p>
            <a:pPr marL="403495" lvl="0" indent="-284298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sz="1300" b="1"/>
              <a:t>나</a:t>
            </a:r>
            <a:r>
              <a:rPr lang="ko-KR" sz="1300" b="1">
                <a:solidFill>
                  <a:schemeClr val="dk1"/>
                </a:solidFill>
              </a:rPr>
              <a:t>     </a:t>
            </a:r>
            <a:r>
              <a:rPr lang="ko-KR" sz="1300" b="1"/>
              <a:t>이: 42세</a:t>
            </a:r>
            <a:endParaRPr sz="1300" b="1"/>
          </a:p>
          <a:p>
            <a:pPr marL="403495" lvl="0" indent="-284298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-KR" sz="1300" b="1"/>
              <a:t>직</a:t>
            </a:r>
            <a:r>
              <a:rPr lang="ko-KR" sz="1300" b="1">
                <a:solidFill>
                  <a:schemeClr val="dk1"/>
                </a:solidFill>
              </a:rPr>
              <a:t>     </a:t>
            </a:r>
            <a:r>
              <a:rPr lang="ko-KR" sz="1300" b="1"/>
              <a:t>업: 대기업 전략기획팀 과장</a:t>
            </a:r>
            <a:endParaRPr sz="1300" b="1"/>
          </a:p>
        </p:txBody>
      </p:sp>
      <p:pic>
        <p:nvPicPr>
          <p:cNvPr id="350" name="Google Shape;350;p20"/>
          <p:cNvPicPr preferRelativeResize="0"/>
          <p:nvPr/>
        </p:nvPicPr>
        <p:blipFill rotWithShape="1">
          <a:blip r:embed="rId4">
            <a:alphaModFix/>
          </a:blip>
          <a:srcRect r="22015"/>
          <a:stretch/>
        </p:blipFill>
        <p:spPr>
          <a:xfrm>
            <a:off x="181650" y="1459650"/>
            <a:ext cx="2182475" cy="18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924" y="2268812"/>
            <a:ext cx="4548902" cy="351737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0"/>
          <p:cNvSpPr txBox="1"/>
          <p:nvPr/>
        </p:nvSpPr>
        <p:spPr>
          <a:xfrm>
            <a:off x="309205" y="3448338"/>
            <a:ext cx="22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Persona profile</a:t>
            </a:r>
            <a:endParaRPr sz="1800" b="1"/>
          </a:p>
        </p:txBody>
      </p:sp>
      <p:cxnSp>
        <p:nvCxnSpPr>
          <p:cNvPr id="353" name="Google Shape;353;p20"/>
          <p:cNvCxnSpPr/>
          <p:nvPr/>
        </p:nvCxnSpPr>
        <p:spPr>
          <a:xfrm>
            <a:off x="2575750" y="1671175"/>
            <a:ext cx="2400" cy="4059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" name="Google Shape;354;p20"/>
          <p:cNvGrpSpPr/>
          <p:nvPr/>
        </p:nvGrpSpPr>
        <p:grpSpPr>
          <a:xfrm>
            <a:off x="513062" y="4644026"/>
            <a:ext cx="1708298" cy="470279"/>
            <a:chOff x="3354100" y="2903775"/>
            <a:chExt cx="2354325" cy="648125"/>
          </a:xfrm>
        </p:grpSpPr>
        <p:sp>
          <p:nvSpPr>
            <p:cNvPr id="355" name="Google Shape;355;p20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60" name="Google Shape;360;p20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적음/낮음</a:t>
              </a:r>
              <a:endParaRPr sz="507" b="1"/>
            </a:p>
          </p:txBody>
        </p:sp>
        <p:sp>
          <p:nvSpPr>
            <p:cNvPr id="361" name="Google Shape;361;p20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많음/높음</a:t>
              </a:r>
              <a:endParaRPr sz="507" b="1"/>
            </a:p>
          </p:txBody>
        </p:sp>
        <p:sp>
          <p:nvSpPr>
            <p:cNvPr id="362" name="Google Shape;362;p20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5" b="1">
                  <a:solidFill>
                    <a:srgbClr val="004AAD"/>
                  </a:solidFill>
                </a:rPr>
                <a:t>시간적 여유</a:t>
              </a:r>
              <a:endParaRPr sz="725" b="1">
                <a:solidFill>
                  <a:srgbClr val="004AAD"/>
                </a:solidFill>
              </a:endParaRPr>
            </a:p>
          </p:txBody>
        </p:sp>
      </p:grpSp>
      <p:grpSp>
        <p:nvGrpSpPr>
          <p:cNvPr id="363" name="Google Shape;363;p20"/>
          <p:cNvGrpSpPr/>
          <p:nvPr/>
        </p:nvGrpSpPr>
        <p:grpSpPr>
          <a:xfrm>
            <a:off x="513062" y="5230909"/>
            <a:ext cx="1708298" cy="470279"/>
            <a:chOff x="3354100" y="2903775"/>
            <a:chExt cx="2354325" cy="648125"/>
          </a:xfrm>
        </p:grpSpPr>
        <p:sp>
          <p:nvSpPr>
            <p:cNvPr id="364" name="Google Shape;364;p20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69" name="Google Shape;369;p20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적음/낮음</a:t>
              </a:r>
              <a:endParaRPr sz="507" b="1"/>
            </a:p>
          </p:txBody>
        </p:sp>
        <p:sp>
          <p:nvSpPr>
            <p:cNvPr id="370" name="Google Shape;370;p20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많음/높음</a:t>
              </a:r>
              <a:endParaRPr sz="507" b="1"/>
            </a:p>
          </p:txBody>
        </p:sp>
        <p:sp>
          <p:nvSpPr>
            <p:cNvPr id="371" name="Google Shape;371;p20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5" b="1">
                  <a:solidFill>
                    <a:srgbClr val="004AAD"/>
                  </a:solidFill>
                </a:rPr>
                <a:t>경제적 여유</a:t>
              </a:r>
              <a:endParaRPr sz="725" b="1">
                <a:solidFill>
                  <a:srgbClr val="004AAD"/>
                </a:solidFill>
              </a:endParaRPr>
            </a:p>
          </p:txBody>
        </p:sp>
      </p:grpSp>
      <p:grpSp>
        <p:nvGrpSpPr>
          <p:cNvPr id="372" name="Google Shape;372;p20"/>
          <p:cNvGrpSpPr/>
          <p:nvPr/>
        </p:nvGrpSpPr>
        <p:grpSpPr>
          <a:xfrm>
            <a:off x="533686" y="5817793"/>
            <a:ext cx="1708298" cy="470279"/>
            <a:chOff x="3354100" y="2903775"/>
            <a:chExt cx="2354325" cy="648125"/>
          </a:xfrm>
        </p:grpSpPr>
        <p:sp>
          <p:nvSpPr>
            <p:cNvPr id="373" name="Google Shape;373;p20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378" name="Google Shape;378;p20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적음/낮음</a:t>
              </a:r>
              <a:endParaRPr sz="507" b="1"/>
            </a:p>
          </p:txBody>
        </p:sp>
        <p:sp>
          <p:nvSpPr>
            <p:cNvPr id="379" name="Google Shape;379;p20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많음/높음</a:t>
              </a:r>
              <a:endParaRPr sz="507" b="1"/>
            </a:p>
          </p:txBody>
        </p:sp>
        <p:sp>
          <p:nvSpPr>
            <p:cNvPr id="380" name="Google Shape;380;p20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5" b="1">
                  <a:solidFill>
                    <a:srgbClr val="004AAD"/>
                  </a:solidFill>
                </a:rPr>
                <a:t>관련 정보 수집 능력</a:t>
              </a:r>
              <a:endParaRPr sz="725" b="1">
                <a:solidFill>
                  <a:srgbClr val="004AAD"/>
                </a:solidFill>
              </a:endParaRPr>
            </a:p>
          </p:txBody>
        </p:sp>
      </p:grpSp>
      <p:pic>
        <p:nvPicPr>
          <p:cNvPr id="381" name="Google Shape;38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8947" y="5436557"/>
            <a:ext cx="266910" cy="26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4475" y="6025735"/>
            <a:ext cx="266910" cy="26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8267" y="4857662"/>
            <a:ext cx="266910" cy="26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20"/>
          <p:cNvCxnSpPr/>
          <p:nvPr/>
        </p:nvCxnSpPr>
        <p:spPr>
          <a:xfrm>
            <a:off x="303788" y="4676213"/>
            <a:ext cx="0" cy="16341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[시스템 설명]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331245" y="3403513"/>
            <a:ext cx="16839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950" tIns="66950" rIns="66950" bIns="669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50" b="1"/>
              <a:t>Persona profile</a:t>
            </a:r>
            <a:endParaRPr sz="1550" b="1"/>
          </a:p>
        </p:txBody>
      </p:sp>
      <p:sp>
        <p:nvSpPr>
          <p:cNvPr id="391" name="Google Shape;391;p21"/>
          <p:cNvSpPr txBox="1"/>
          <p:nvPr/>
        </p:nvSpPr>
        <p:spPr>
          <a:xfrm>
            <a:off x="206600" y="3741635"/>
            <a:ext cx="26793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950" tIns="66950" rIns="66950" bIns="66950" anchor="t" anchorCtr="0">
            <a:spAutoFit/>
          </a:bodyPr>
          <a:lstStyle/>
          <a:p>
            <a:pPr marL="334826" lvl="0" indent="-251119" algn="l" rtl="0">
              <a:spcBef>
                <a:spcPts val="0"/>
              </a:spcBef>
              <a:spcAft>
                <a:spcPts val="0"/>
              </a:spcAft>
              <a:buSzPts val="1318"/>
              <a:buChar char="●"/>
            </a:pPr>
            <a:r>
              <a:rPr lang="ko-KR" sz="1318" b="1"/>
              <a:t>이름: 박서준</a:t>
            </a:r>
            <a:endParaRPr sz="1318" b="1"/>
          </a:p>
          <a:p>
            <a:pPr marL="334826" lvl="0" indent="-251119" algn="l" rtl="0">
              <a:spcBef>
                <a:spcPts val="0"/>
              </a:spcBef>
              <a:spcAft>
                <a:spcPts val="0"/>
              </a:spcAft>
              <a:buSzPts val="1318"/>
              <a:buChar char="●"/>
            </a:pPr>
            <a:r>
              <a:rPr lang="ko-KR" sz="1318" b="1"/>
              <a:t>나이: 33세</a:t>
            </a:r>
            <a:endParaRPr sz="1318" b="1"/>
          </a:p>
          <a:p>
            <a:pPr marL="334826" lvl="0" indent="-251119" algn="l" rtl="0">
              <a:spcBef>
                <a:spcPts val="0"/>
              </a:spcBef>
              <a:spcAft>
                <a:spcPts val="0"/>
              </a:spcAft>
              <a:buSzPts val="1318"/>
              <a:buChar char="●"/>
            </a:pPr>
            <a:r>
              <a:rPr lang="ko-KR" sz="1318" b="1"/>
              <a:t>직업: 바이오 R&amp;D 선임연구원</a:t>
            </a:r>
            <a:endParaRPr sz="1318" b="1"/>
          </a:p>
        </p:txBody>
      </p:sp>
      <p:pic>
        <p:nvPicPr>
          <p:cNvPr id="392" name="Google Shape;392;p21"/>
          <p:cNvPicPr preferRelativeResize="0"/>
          <p:nvPr/>
        </p:nvPicPr>
        <p:blipFill rotWithShape="1">
          <a:blip r:embed="rId3">
            <a:alphaModFix/>
          </a:blip>
          <a:srcRect b="41096"/>
          <a:stretch/>
        </p:blipFill>
        <p:spPr>
          <a:xfrm>
            <a:off x="191811" y="1461773"/>
            <a:ext cx="1962788" cy="173424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1"/>
          <p:cNvSpPr txBox="1"/>
          <p:nvPr/>
        </p:nvSpPr>
        <p:spPr>
          <a:xfrm>
            <a:off x="2154598" y="1220205"/>
            <a:ext cx="7759963" cy="166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0" lvl="0" indent="-2540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기능 3.지식 융합형 연구 리서치 및 보고서 자동 생성</a:t>
            </a:r>
            <a:endParaRPr sz="2200" b="1" dirty="0">
              <a:solidFill>
                <a:schemeClr val="dk1"/>
              </a:solidFill>
            </a:endParaRPr>
          </a:p>
          <a:p>
            <a:pPr marL="1016000" lvl="0" indent="-101600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ko-KR" sz="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endParaRPr sz="2200" b="1" dirty="0">
              <a:solidFill>
                <a:schemeClr val="dk1"/>
              </a:solidFill>
            </a:endParaRPr>
          </a:p>
        </p:txBody>
      </p:sp>
      <p:cxnSp>
        <p:nvCxnSpPr>
          <p:cNvPr id="394" name="Google Shape;394;p21"/>
          <p:cNvCxnSpPr/>
          <p:nvPr/>
        </p:nvCxnSpPr>
        <p:spPr>
          <a:xfrm>
            <a:off x="2575750" y="1671175"/>
            <a:ext cx="2400" cy="4059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5" name="Google Shape;395;p21"/>
          <p:cNvGrpSpPr/>
          <p:nvPr/>
        </p:nvGrpSpPr>
        <p:grpSpPr>
          <a:xfrm>
            <a:off x="7859825" y="2331546"/>
            <a:ext cx="1694000" cy="444163"/>
            <a:chOff x="8905750" y="1955546"/>
            <a:chExt cx="1694000" cy="444163"/>
          </a:xfrm>
        </p:grpSpPr>
        <p:sp>
          <p:nvSpPr>
            <p:cNvPr id="396" name="Google Shape;396;p21"/>
            <p:cNvSpPr txBox="1"/>
            <p:nvPr/>
          </p:nvSpPr>
          <p:spPr>
            <a:xfrm>
              <a:off x="9310050" y="1968608"/>
              <a:ext cx="1289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Check Point</a:t>
              </a:r>
              <a:endParaRPr sz="2000"/>
            </a:p>
          </p:txBody>
        </p:sp>
        <p:pic>
          <p:nvPicPr>
            <p:cNvPr id="397" name="Google Shape;39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05750" y="1955546"/>
              <a:ext cx="404300" cy="404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21"/>
          <p:cNvSpPr txBox="1"/>
          <p:nvPr/>
        </p:nvSpPr>
        <p:spPr>
          <a:xfrm>
            <a:off x="7678050" y="2928300"/>
            <a:ext cx="42741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AI가 학회 발표·저널 논문·특허 DB를 자동으로 모니터링하고 요약이 가능해서 편해요.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연구실 내 여러 인원이 동일 데이터셋 기반으로 협업이 가능해졌어요.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>
                <a:solidFill>
                  <a:schemeClr val="dk1"/>
                </a:solidFill>
              </a:rPr>
              <a:t> 외부 논문·학회자료와 함께 분석하여</a:t>
            </a:r>
            <a:r>
              <a:rPr lang="ko-KR" sz="1100" b="1">
                <a:solidFill>
                  <a:schemeClr val="dk1"/>
                </a:solidFill>
              </a:rPr>
              <a:t> “우리 연구의 위치”와 “기술 차별점”</a:t>
            </a:r>
            <a:r>
              <a:rPr lang="ko-KR" sz="1100">
                <a:solidFill>
                  <a:schemeClr val="dk1"/>
                </a:solidFill>
              </a:rPr>
              <a:t>을 즉시 도출할 수 있어서 좋아요.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grpSp>
        <p:nvGrpSpPr>
          <p:cNvPr id="399" name="Google Shape;399;p21"/>
          <p:cNvGrpSpPr/>
          <p:nvPr/>
        </p:nvGrpSpPr>
        <p:grpSpPr>
          <a:xfrm>
            <a:off x="540524" y="4629176"/>
            <a:ext cx="1708298" cy="470279"/>
            <a:chOff x="3354100" y="2903775"/>
            <a:chExt cx="2354325" cy="648125"/>
          </a:xfrm>
        </p:grpSpPr>
        <p:sp>
          <p:nvSpPr>
            <p:cNvPr id="400" name="Google Shape;400;p21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05" name="Google Shape;405;p21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적음/낮음</a:t>
              </a:r>
              <a:endParaRPr sz="507" b="1"/>
            </a:p>
          </p:txBody>
        </p:sp>
        <p:sp>
          <p:nvSpPr>
            <p:cNvPr id="406" name="Google Shape;406;p21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많음/높음</a:t>
              </a:r>
              <a:endParaRPr sz="507" b="1"/>
            </a:p>
          </p:txBody>
        </p:sp>
        <p:sp>
          <p:nvSpPr>
            <p:cNvPr id="407" name="Google Shape;407;p21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5" b="1">
                  <a:solidFill>
                    <a:srgbClr val="004AAD"/>
                  </a:solidFill>
                </a:rPr>
                <a:t>시간적 여유</a:t>
              </a:r>
              <a:endParaRPr sz="725" b="1">
                <a:solidFill>
                  <a:srgbClr val="004AAD"/>
                </a:solidFill>
              </a:endParaRPr>
            </a:p>
          </p:txBody>
        </p:sp>
      </p:grpSp>
      <p:grpSp>
        <p:nvGrpSpPr>
          <p:cNvPr id="408" name="Google Shape;408;p21"/>
          <p:cNvGrpSpPr/>
          <p:nvPr/>
        </p:nvGrpSpPr>
        <p:grpSpPr>
          <a:xfrm>
            <a:off x="540524" y="5216059"/>
            <a:ext cx="1708298" cy="470279"/>
            <a:chOff x="3354100" y="2903775"/>
            <a:chExt cx="2354325" cy="648125"/>
          </a:xfrm>
        </p:grpSpPr>
        <p:sp>
          <p:nvSpPr>
            <p:cNvPr id="409" name="Google Shape;409;p21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14" name="Google Shape;414;p21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적음/낮음</a:t>
              </a:r>
              <a:endParaRPr sz="507" b="1"/>
            </a:p>
          </p:txBody>
        </p:sp>
        <p:sp>
          <p:nvSpPr>
            <p:cNvPr id="415" name="Google Shape;415;p21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많음/높음</a:t>
              </a:r>
              <a:endParaRPr sz="507" b="1"/>
            </a:p>
          </p:txBody>
        </p:sp>
        <p:sp>
          <p:nvSpPr>
            <p:cNvPr id="416" name="Google Shape;416;p21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5" b="1">
                  <a:solidFill>
                    <a:srgbClr val="004AAD"/>
                  </a:solidFill>
                </a:rPr>
                <a:t>경제적 여유</a:t>
              </a:r>
              <a:endParaRPr sz="725" b="1">
                <a:solidFill>
                  <a:srgbClr val="004AAD"/>
                </a:solidFill>
              </a:endParaRPr>
            </a:p>
          </p:txBody>
        </p:sp>
      </p:grpSp>
      <p:grpSp>
        <p:nvGrpSpPr>
          <p:cNvPr id="417" name="Google Shape;417;p21"/>
          <p:cNvGrpSpPr/>
          <p:nvPr/>
        </p:nvGrpSpPr>
        <p:grpSpPr>
          <a:xfrm>
            <a:off x="561148" y="5802943"/>
            <a:ext cx="1708298" cy="470279"/>
            <a:chOff x="3354100" y="2903775"/>
            <a:chExt cx="2354325" cy="648125"/>
          </a:xfrm>
        </p:grpSpPr>
        <p:sp>
          <p:nvSpPr>
            <p:cNvPr id="418" name="Google Shape;418;p21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4175" tIns="74175" rIns="74175" bIns="741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35"/>
            </a:p>
          </p:txBody>
        </p:sp>
        <p:sp>
          <p:nvSpPr>
            <p:cNvPr id="423" name="Google Shape;423;p21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적음/낮음</a:t>
              </a:r>
              <a:endParaRPr sz="507" b="1"/>
            </a:p>
          </p:txBody>
        </p:sp>
        <p:sp>
          <p:nvSpPr>
            <p:cNvPr id="424" name="Google Shape;424;p21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7" b="1"/>
                <a:t>많음/높음</a:t>
              </a:r>
              <a:endParaRPr sz="507" b="1"/>
            </a:p>
          </p:txBody>
        </p:sp>
        <p:sp>
          <p:nvSpPr>
            <p:cNvPr id="425" name="Google Shape;425;p21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325" tIns="66325" rIns="66325" bIns="663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25" b="1">
                  <a:solidFill>
                    <a:srgbClr val="004AAD"/>
                  </a:solidFill>
                </a:rPr>
                <a:t>관련 정보 수집 능력</a:t>
              </a:r>
              <a:endParaRPr sz="725" b="1">
                <a:solidFill>
                  <a:srgbClr val="004AAD"/>
                </a:solidFill>
              </a:endParaRPr>
            </a:p>
          </p:txBody>
        </p:sp>
      </p:grpSp>
      <p:pic>
        <p:nvPicPr>
          <p:cNvPr id="426" name="Google Shape;4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21" y="5408782"/>
            <a:ext cx="266910" cy="26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170" y="6011069"/>
            <a:ext cx="266910" cy="26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445" y="4818684"/>
            <a:ext cx="266910" cy="2669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21"/>
          <p:cNvCxnSpPr/>
          <p:nvPr/>
        </p:nvCxnSpPr>
        <p:spPr>
          <a:xfrm>
            <a:off x="331250" y="4661363"/>
            <a:ext cx="0" cy="16341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0" name="Google Shape;4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7600" y="2337293"/>
            <a:ext cx="4792462" cy="370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[프로젝트 배경]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75" y="1497375"/>
            <a:ext cx="8511323" cy="5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625" y="2078550"/>
            <a:ext cx="6130299" cy="4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813" y="3624725"/>
            <a:ext cx="2608250" cy="26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/>
          <p:nvPr/>
        </p:nvSpPr>
        <p:spPr>
          <a:xfrm rot="2700000">
            <a:off x="6029779" y="2710263"/>
            <a:ext cx="130673" cy="13067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550" tIns="90550" rIns="90550" bIns="90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6"/>
          </a:p>
        </p:txBody>
      </p:sp>
      <p:sp>
        <p:nvSpPr>
          <p:cNvPr id="62" name="Google Shape;62;p9"/>
          <p:cNvSpPr/>
          <p:nvPr/>
        </p:nvSpPr>
        <p:spPr>
          <a:xfrm rot="2700000">
            <a:off x="6029779" y="2923745"/>
            <a:ext cx="130673" cy="13067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550" tIns="90550" rIns="90550" bIns="90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6"/>
          </a:p>
        </p:txBody>
      </p:sp>
      <p:sp>
        <p:nvSpPr>
          <p:cNvPr id="63" name="Google Shape;63;p9"/>
          <p:cNvSpPr/>
          <p:nvPr/>
        </p:nvSpPr>
        <p:spPr>
          <a:xfrm rot="2700000">
            <a:off x="6029779" y="3137227"/>
            <a:ext cx="130673" cy="13067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550" tIns="90550" rIns="90550" bIns="90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6"/>
          </a:p>
        </p:txBody>
      </p:sp>
      <p:sp>
        <p:nvSpPr>
          <p:cNvPr id="64" name="Google Shape;64;p9"/>
          <p:cNvSpPr/>
          <p:nvPr/>
        </p:nvSpPr>
        <p:spPr>
          <a:xfrm rot="2700000">
            <a:off x="6029779" y="3350708"/>
            <a:ext cx="130673" cy="13067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550" tIns="90550" rIns="90550" bIns="90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6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[프로젝트 배경]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75" y="1497375"/>
            <a:ext cx="8511323" cy="5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625" y="2078550"/>
            <a:ext cx="6130299" cy="4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813" y="3624725"/>
            <a:ext cx="2608250" cy="26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/>
          <p:nvPr/>
        </p:nvSpPr>
        <p:spPr>
          <a:xfrm rot="2700000">
            <a:off x="6029779" y="2710263"/>
            <a:ext cx="130673" cy="13067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550" tIns="90550" rIns="90550" bIns="90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6"/>
          </a:p>
        </p:txBody>
      </p:sp>
      <p:sp>
        <p:nvSpPr>
          <p:cNvPr id="74" name="Google Shape;74;p10"/>
          <p:cNvSpPr/>
          <p:nvPr/>
        </p:nvSpPr>
        <p:spPr>
          <a:xfrm rot="2700000">
            <a:off x="6029779" y="2923745"/>
            <a:ext cx="130673" cy="13067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550" tIns="90550" rIns="90550" bIns="90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6"/>
          </a:p>
        </p:txBody>
      </p:sp>
      <p:sp>
        <p:nvSpPr>
          <p:cNvPr id="75" name="Google Shape;75;p10"/>
          <p:cNvSpPr/>
          <p:nvPr/>
        </p:nvSpPr>
        <p:spPr>
          <a:xfrm rot="2700000">
            <a:off x="6029779" y="3137227"/>
            <a:ext cx="130673" cy="13067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550" tIns="90550" rIns="90550" bIns="90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6"/>
          </a:p>
        </p:txBody>
      </p:sp>
      <p:sp>
        <p:nvSpPr>
          <p:cNvPr id="76" name="Google Shape;76;p10"/>
          <p:cNvSpPr/>
          <p:nvPr/>
        </p:nvSpPr>
        <p:spPr>
          <a:xfrm rot="2700000">
            <a:off x="6029779" y="3350708"/>
            <a:ext cx="130673" cy="13067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0550" tIns="90550" rIns="90550" bIns="90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86"/>
          </a:p>
        </p:txBody>
      </p:sp>
      <p:sp>
        <p:nvSpPr>
          <p:cNvPr id="77" name="Google Shape;77;p10"/>
          <p:cNvSpPr/>
          <p:nvPr/>
        </p:nvSpPr>
        <p:spPr>
          <a:xfrm>
            <a:off x="67066" y="-280137"/>
            <a:ext cx="12240900" cy="6780600"/>
          </a:xfrm>
          <a:prstGeom prst="rect">
            <a:avLst/>
          </a:prstGeom>
          <a:solidFill>
            <a:srgbClr val="000000">
              <a:alpha val="867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 txBox="1"/>
          <p:nvPr/>
        </p:nvSpPr>
        <p:spPr>
          <a:xfrm>
            <a:off x="4121275" y="2417600"/>
            <a:ext cx="235800" cy="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2383213" y="3416488"/>
            <a:ext cx="8119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도메인별 데이터를 스스로 검색 요약 문서화하는 ‘</a:t>
            </a:r>
            <a:r>
              <a:rPr lang="ko-KR" sz="19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지능형 생성형 AI Agent</a:t>
            </a:r>
            <a:r>
              <a:rPr lang="ko-KR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3115951" y="2510363"/>
            <a:ext cx="7004093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산업별 맞춤형 AI 서비스의 필요성 대두</a:t>
            </a:r>
            <a:endParaRPr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[프로젝트 목표]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1"/>
          <p:cNvSpPr txBox="1"/>
          <p:nvPr/>
        </p:nvSpPr>
        <p:spPr>
          <a:xfrm>
            <a:off x="657000" y="1463275"/>
            <a:ext cx="1087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“산업별 키워드만 입력하면 AI가 자동으로 자료를 찾아 정리·요약·보고서 작성까지 해주는 에이전트 시스템 구축”</a:t>
            </a:r>
            <a:endParaRPr sz="1800" b="1"/>
          </a:p>
        </p:txBody>
      </p:sp>
      <p:grpSp>
        <p:nvGrpSpPr>
          <p:cNvPr id="87" name="Google Shape;87;p11"/>
          <p:cNvGrpSpPr/>
          <p:nvPr/>
        </p:nvGrpSpPr>
        <p:grpSpPr>
          <a:xfrm>
            <a:off x="2372688" y="2628625"/>
            <a:ext cx="7446625" cy="3032150"/>
            <a:chOff x="781250" y="2553200"/>
            <a:chExt cx="7446625" cy="3032150"/>
          </a:xfrm>
        </p:grpSpPr>
        <p:grpSp>
          <p:nvGrpSpPr>
            <p:cNvPr id="88" name="Google Shape;88;p11"/>
            <p:cNvGrpSpPr/>
            <p:nvPr/>
          </p:nvGrpSpPr>
          <p:grpSpPr>
            <a:xfrm>
              <a:off x="781250" y="2553200"/>
              <a:ext cx="2816225" cy="508925"/>
              <a:chOff x="781250" y="2553200"/>
              <a:chExt cx="2816225" cy="508925"/>
            </a:xfrm>
          </p:grpSpPr>
          <p:sp>
            <p:nvSpPr>
              <p:cNvPr id="89" name="Google Shape;89;p11"/>
              <p:cNvSpPr/>
              <p:nvPr/>
            </p:nvSpPr>
            <p:spPr>
              <a:xfrm>
                <a:off x="781250" y="2553200"/>
                <a:ext cx="367200" cy="367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0800" tIns="60800" rIns="60800" bIns="608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1"/>
              </a:p>
            </p:txBody>
          </p:sp>
          <p:sp>
            <p:nvSpPr>
              <p:cNvPr id="90" name="Google Shape;90;p11"/>
              <p:cNvSpPr/>
              <p:nvPr/>
            </p:nvSpPr>
            <p:spPr>
              <a:xfrm>
                <a:off x="937674" y="2647664"/>
                <a:ext cx="367200" cy="367200"/>
              </a:xfrm>
              <a:prstGeom prst="ellipse">
                <a:avLst/>
              </a:prstGeom>
              <a:solidFill>
                <a:srgbClr val="CBE7E2"/>
              </a:solidFill>
              <a:ln>
                <a:noFill/>
              </a:ln>
            </p:spPr>
            <p:txBody>
              <a:bodyPr spcFirstLastPara="1" wrap="square" lIns="60800" tIns="60800" rIns="60800" bIns="608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1"/>
              </a:p>
            </p:txBody>
          </p:sp>
          <p:sp>
            <p:nvSpPr>
              <p:cNvPr id="91" name="Google Shape;91;p11"/>
              <p:cNvSpPr txBox="1"/>
              <p:nvPr/>
            </p:nvSpPr>
            <p:spPr>
              <a:xfrm>
                <a:off x="1304875" y="2600425"/>
                <a:ext cx="2292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/>
                  <a:t>DAY 1- Web Agent</a:t>
                </a:r>
                <a:endParaRPr sz="1800" b="1"/>
              </a:p>
            </p:txBody>
          </p:sp>
        </p:grpSp>
        <p:grpSp>
          <p:nvGrpSpPr>
            <p:cNvPr id="92" name="Google Shape;92;p11"/>
            <p:cNvGrpSpPr/>
            <p:nvPr/>
          </p:nvGrpSpPr>
          <p:grpSpPr>
            <a:xfrm>
              <a:off x="781250" y="3394275"/>
              <a:ext cx="3159125" cy="508925"/>
              <a:chOff x="781250" y="3394275"/>
              <a:chExt cx="3159125" cy="508925"/>
            </a:xfrm>
          </p:grpSpPr>
          <p:sp>
            <p:nvSpPr>
              <p:cNvPr id="93" name="Google Shape;93;p11"/>
              <p:cNvSpPr/>
              <p:nvPr/>
            </p:nvSpPr>
            <p:spPr>
              <a:xfrm>
                <a:off x="781250" y="3394275"/>
                <a:ext cx="367200" cy="367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0800" tIns="60800" rIns="60800" bIns="608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1"/>
              </a:p>
            </p:txBody>
          </p:sp>
          <p:sp>
            <p:nvSpPr>
              <p:cNvPr id="94" name="Google Shape;94;p11"/>
              <p:cNvSpPr/>
              <p:nvPr/>
            </p:nvSpPr>
            <p:spPr>
              <a:xfrm>
                <a:off x="937674" y="3488739"/>
                <a:ext cx="367200" cy="367200"/>
              </a:xfrm>
              <a:prstGeom prst="ellipse">
                <a:avLst/>
              </a:prstGeom>
              <a:solidFill>
                <a:srgbClr val="CBE7E2"/>
              </a:solidFill>
              <a:ln>
                <a:noFill/>
              </a:ln>
            </p:spPr>
            <p:txBody>
              <a:bodyPr spcFirstLastPara="1" wrap="square" lIns="60800" tIns="60800" rIns="60800" bIns="608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1"/>
              </a:p>
            </p:txBody>
          </p:sp>
          <p:sp>
            <p:nvSpPr>
              <p:cNvPr id="95" name="Google Shape;95;p11"/>
              <p:cNvSpPr txBox="1"/>
              <p:nvPr/>
            </p:nvSpPr>
            <p:spPr>
              <a:xfrm>
                <a:off x="1304875" y="3441500"/>
                <a:ext cx="2635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/>
                  <a:t>DAY 2- Rag Agent</a:t>
                </a:r>
                <a:endParaRPr sz="1800" b="1"/>
              </a:p>
            </p:txBody>
          </p:sp>
        </p:grpSp>
        <p:grpSp>
          <p:nvGrpSpPr>
            <p:cNvPr id="96" name="Google Shape;96;p11"/>
            <p:cNvGrpSpPr/>
            <p:nvPr/>
          </p:nvGrpSpPr>
          <p:grpSpPr>
            <a:xfrm>
              <a:off x="781250" y="4235338"/>
              <a:ext cx="3254225" cy="508938"/>
              <a:chOff x="781250" y="4235338"/>
              <a:chExt cx="3254225" cy="508938"/>
            </a:xfrm>
          </p:grpSpPr>
          <p:sp>
            <p:nvSpPr>
              <p:cNvPr id="97" name="Google Shape;97;p11"/>
              <p:cNvSpPr/>
              <p:nvPr/>
            </p:nvSpPr>
            <p:spPr>
              <a:xfrm>
                <a:off x="781250" y="4235338"/>
                <a:ext cx="367200" cy="367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0800" tIns="60800" rIns="60800" bIns="608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1"/>
              </a:p>
            </p:txBody>
          </p:sp>
          <p:sp>
            <p:nvSpPr>
              <p:cNvPr id="98" name="Google Shape;98;p11"/>
              <p:cNvSpPr/>
              <p:nvPr/>
            </p:nvSpPr>
            <p:spPr>
              <a:xfrm>
                <a:off x="937674" y="4329801"/>
                <a:ext cx="367200" cy="367200"/>
              </a:xfrm>
              <a:prstGeom prst="ellipse">
                <a:avLst/>
              </a:prstGeom>
              <a:solidFill>
                <a:srgbClr val="CBE7E2"/>
              </a:solidFill>
              <a:ln>
                <a:noFill/>
              </a:ln>
            </p:spPr>
            <p:txBody>
              <a:bodyPr spcFirstLastPara="1" wrap="square" lIns="60800" tIns="60800" rIns="60800" bIns="608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1"/>
              </a:p>
            </p:txBody>
          </p:sp>
          <p:sp>
            <p:nvSpPr>
              <p:cNvPr id="99" name="Google Shape;99;p11"/>
              <p:cNvSpPr txBox="1"/>
              <p:nvPr/>
            </p:nvSpPr>
            <p:spPr>
              <a:xfrm>
                <a:off x="1304875" y="4282575"/>
                <a:ext cx="2730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/>
                  <a:t>DAY 3 - Gov Agent</a:t>
                </a:r>
                <a:endParaRPr sz="1800" b="1"/>
              </a:p>
            </p:txBody>
          </p:sp>
        </p:grpSp>
        <p:grpSp>
          <p:nvGrpSpPr>
            <p:cNvPr id="100" name="Google Shape;100;p11"/>
            <p:cNvGrpSpPr/>
            <p:nvPr/>
          </p:nvGrpSpPr>
          <p:grpSpPr>
            <a:xfrm>
              <a:off x="781250" y="5076413"/>
              <a:ext cx="3496325" cy="508938"/>
              <a:chOff x="781250" y="5076413"/>
              <a:chExt cx="3496325" cy="508938"/>
            </a:xfrm>
          </p:grpSpPr>
          <p:sp>
            <p:nvSpPr>
              <p:cNvPr id="101" name="Google Shape;101;p11"/>
              <p:cNvSpPr/>
              <p:nvPr/>
            </p:nvSpPr>
            <p:spPr>
              <a:xfrm>
                <a:off x="781250" y="5076413"/>
                <a:ext cx="367200" cy="367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0800" tIns="60800" rIns="60800" bIns="608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1"/>
              </a:p>
            </p:txBody>
          </p:sp>
          <p:sp>
            <p:nvSpPr>
              <p:cNvPr id="102" name="Google Shape;102;p11"/>
              <p:cNvSpPr/>
              <p:nvPr/>
            </p:nvSpPr>
            <p:spPr>
              <a:xfrm>
                <a:off x="937674" y="5170876"/>
                <a:ext cx="367200" cy="367200"/>
              </a:xfrm>
              <a:prstGeom prst="ellipse">
                <a:avLst/>
              </a:prstGeom>
              <a:solidFill>
                <a:srgbClr val="CBE7E2"/>
              </a:solidFill>
              <a:ln>
                <a:noFill/>
              </a:ln>
            </p:spPr>
            <p:txBody>
              <a:bodyPr spcFirstLastPara="1" wrap="square" lIns="60800" tIns="60800" rIns="60800" bIns="608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31"/>
              </a:p>
            </p:txBody>
          </p:sp>
          <p:sp>
            <p:nvSpPr>
              <p:cNvPr id="103" name="Google Shape;103;p11"/>
              <p:cNvSpPr txBox="1"/>
              <p:nvPr/>
            </p:nvSpPr>
            <p:spPr>
              <a:xfrm>
                <a:off x="1304875" y="5123650"/>
                <a:ext cx="2972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/>
                  <a:t>DAY 4 - Integration Agent</a:t>
                </a:r>
                <a:endParaRPr sz="1800" b="1"/>
              </a:p>
            </p:txBody>
          </p:sp>
        </p:grpSp>
        <p:sp>
          <p:nvSpPr>
            <p:cNvPr id="104" name="Google Shape;104;p11"/>
            <p:cNvSpPr txBox="1"/>
            <p:nvPr/>
          </p:nvSpPr>
          <p:spPr>
            <a:xfrm>
              <a:off x="4596000" y="2664138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rgbClr val="666666"/>
                  </a:solidFill>
                </a:rPr>
                <a:t>도메인 분류 및 웹 검색 Agent</a:t>
              </a: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105" name="Google Shape;105;p11"/>
            <p:cNvSpPr txBox="1"/>
            <p:nvPr/>
          </p:nvSpPr>
          <p:spPr>
            <a:xfrm>
              <a:off x="4596000" y="3448625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rgbClr val="666666"/>
                  </a:solidFill>
                </a:rPr>
                <a:t>로컬 RAG 및 보조 WebSearch</a:t>
              </a: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106" name="Google Shape;106;p11"/>
            <p:cNvSpPr txBox="1"/>
            <p:nvPr/>
          </p:nvSpPr>
          <p:spPr>
            <a:xfrm>
              <a:off x="4596000" y="4316888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rgbClr val="666666"/>
                  </a:solidFill>
                </a:rPr>
                <a:t>정부사업공고 자동 리서치 Agent</a:t>
              </a: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107" name="Google Shape;107;p11"/>
            <p:cNvSpPr txBox="1"/>
            <p:nvPr/>
          </p:nvSpPr>
          <p:spPr>
            <a:xfrm>
              <a:off x="5227875" y="51851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solidFill>
                    <a:srgbClr val="666666"/>
                  </a:solidFill>
                </a:rPr>
                <a:t>최종 통합 및 맞춤 보고서 생성</a:t>
              </a:r>
              <a:endParaRPr>
                <a:solidFill>
                  <a:srgbClr val="666666"/>
                </a:solidFill>
              </a:endParaRPr>
            </a:p>
          </p:txBody>
        </p:sp>
        <p:cxnSp>
          <p:nvCxnSpPr>
            <p:cNvPr id="108" name="Google Shape;108;p11"/>
            <p:cNvCxnSpPr/>
            <p:nvPr/>
          </p:nvCxnSpPr>
          <p:spPr>
            <a:xfrm>
              <a:off x="3494125" y="2864250"/>
              <a:ext cx="99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1"/>
            <p:cNvCxnSpPr/>
            <p:nvPr/>
          </p:nvCxnSpPr>
          <p:spPr>
            <a:xfrm>
              <a:off x="3494125" y="3686460"/>
              <a:ext cx="99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1"/>
            <p:cNvCxnSpPr/>
            <p:nvPr/>
          </p:nvCxnSpPr>
          <p:spPr>
            <a:xfrm>
              <a:off x="3550700" y="4536960"/>
              <a:ext cx="99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1"/>
            <p:cNvCxnSpPr/>
            <p:nvPr/>
          </p:nvCxnSpPr>
          <p:spPr>
            <a:xfrm>
              <a:off x="4236075" y="5385260"/>
              <a:ext cx="99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프로젝트 개요]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25" y="1294872"/>
            <a:ext cx="6160412" cy="4843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[Persona 정의]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6387350" y="2223675"/>
            <a:ext cx="294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걱정거리(Pain Point)</a:t>
            </a:r>
            <a:endParaRPr sz="1800" b="1"/>
          </a:p>
        </p:txBody>
      </p:sp>
      <p:sp>
        <p:nvSpPr>
          <p:cNvPr id="124" name="Google Shape;124;p13"/>
          <p:cNvSpPr txBox="1"/>
          <p:nvPr/>
        </p:nvSpPr>
        <p:spPr>
          <a:xfrm>
            <a:off x="6325600" y="3832025"/>
            <a:ext cx="287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목적&amp;소망(Need&amp;Goals)</a:t>
            </a:r>
            <a:endParaRPr sz="1800" b="1"/>
          </a:p>
        </p:txBody>
      </p:sp>
      <p:sp>
        <p:nvSpPr>
          <p:cNvPr id="125" name="Google Shape;125;p13"/>
          <p:cNvSpPr txBox="1"/>
          <p:nvPr/>
        </p:nvSpPr>
        <p:spPr>
          <a:xfrm>
            <a:off x="673325" y="4427225"/>
            <a:ext cx="22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Persona profile</a:t>
            </a:r>
            <a:endParaRPr sz="1800" b="1"/>
          </a:p>
        </p:txBody>
      </p:sp>
      <p:sp>
        <p:nvSpPr>
          <p:cNvPr id="126" name="Google Shape;126;p13"/>
          <p:cNvSpPr txBox="1"/>
          <p:nvPr/>
        </p:nvSpPr>
        <p:spPr>
          <a:xfrm>
            <a:off x="503125" y="4888925"/>
            <a:ext cx="287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b="1"/>
              <a:t>이름: 김민준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b="1"/>
              <a:t>나이: 38세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sz="1800" b="1"/>
              <a:t>직업: 스타트업 대표</a:t>
            </a:r>
            <a:endParaRPr sz="1800" b="1"/>
          </a:p>
        </p:txBody>
      </p:sp>
      <p:grpSp>
        <p:nvGrpSpPr>
          <p:cNvPr id="127" name="Google Shape;127;p13"/>
          <p:cNvGrpSpPr/>
          <p:nvPr/>
        </p:nvGrpSpPr>
        <p:grpSpPr>
          <a:xfrm>
            <a:off x="3259866" y="2866062"/>
            <a:ext cx="2680164" cy="737826"/>
            <a:chOff x="3354100" y="2903775"/>
            <a:chExt cx="2354325" cy="648125"/>
          </a:xfrm>
        </p:grpSpPr>
        <p:sp>
          <p:nvSpPr>
            <p:cNvPr id="128" name="Google Shape;128;p13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33" name="Google Shape;133;p13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적음/낮음</a:t>
              </a:r>
              <a:endParaRPr sz="796" b="1"/>
            </a:p>
          </p:txBody>
        </p:sp>
        <p:sp>
          <p:nvSpPr>
            <p:cNvPr id="134" name="Google Shape;134;p13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많음/높음</a:t>
              </a:r>
              <a:endParaRPr sz="796" b="1"/>
            </a:p>
          </p:txBody>
        </p:sp>
        <p:sp>
          <p:nvSpPr>
            <p:cNvPr id="135" name="Google Shape;135;p13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38" b="1">
                  <a:solidFill>
                    <a:srgbClr val="004AAD"/>
                  </a:solidFill>
                </a:rPr>
                <a:t>시간적 여유</a:t>
              </a:r>
              <a:endParaRPr sz="1138" b="1">
                <a:solidFill>
                  <a:srgbClr val="004AAD"/>
                </a:solidFill>
              </a:endParaRPr>
            </a:p>
          </p:txBody>
        </p:sp>
      </p:grpSp>
      <p:sp>
        <p:nvSpPr>
          <p:cNvPr id="136" name="Google Shape;136;p13"/>
          <p:cNvSpPr txBox="1"/>
          <p:nvPr/>
        </p:nvSpPr>
        <p:spPr>
          <a:xfrm>
            <a:off x="3977075" y="1304100"/>
            <a:ext cx="715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4AAD"/>
                </a:solidFill>
              </a:rPr>
              <a:t>“시장 조사, 경쟁사 분석, 자금 조달 등 모든 업무를 직접 챙겨야 합니다. 항상 시간에 쫓깁니다.”</a:t>
            </a:r>
            <a:endParaRPr sz="1800" b="1">
              <a:solidFill>
                <a:srgbClr val="004AAD"/>
              </a:solidFill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3382525" y="2280262"/>
            <a:ext cx="130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행동&amp;상황</a:t>
            </a:r>
            <a:endParaRPr sz="1800" b="1"/>
          </a:p>
        </p:txBody>
      </p:sp>
      <p:sp>
        <p:nvSpPr>
          <p:cNvPr id="138" name="Google Shape;138;p13"/>
          <p:cNvSpPr txBox="1"/>
          <p:nvPr/>
        </p:nvSpPr>
        <p:spPr>
          <a:xfrm>
            <a:off x="367829" y="1442713"/>
            <a:ext cx="328078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434343"/>
                </a:solidFill>
              </a:rPr>
              <a:t>혁신을 쫓는 스타트업 대표 </a:t>
            </a:r>
            <a:endParaRPr sz="1800" b="1">
              <a:solidFill>
                <a:srgbClr val="434343"/>
              </a:solidFill>
            </a:endParaRPr>
          </a:p>
        </p:txBody>
      </p:sp>
      <p:grpSp>
        <p:nvGrpSpPr>
          <p:cNvPr id="139" name="Google Shape;139;p13"/>
          <p:cNvGrpSpPr/>
          <p:nvPr/>
        </p:nvGrpSpPr>
        <p:grpSpPr>
          <a:xfrm>
            <a:off x="3259866" y="3786910"/>
            <a:ext cx="2680164" cy="737826"/>
            <a:chOff x="3354100" y="2903775"/>
            <a:chExt cx="2354325" cy="648125"/>
          </a:xfrm>
        </p:grpSpPr>
        <p:sp>
          <p:nvSpPr>
            <p:cNvPr id="140" name="Google Shape;140;p13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45" name="Google Shape;145;p13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적음/낮음</a:t>
              </a:r>
              <a:endParaRPr sz="796" b="1"/>
            </a:p>
          </p:txBody>
        </p:sp>
        <p:sp>
          <p:nvSpPr>
            <p:cNvPr id="146" name="Google Shape;146;p13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많음/높음</a:t>
              </a:r>
              <a:endParaRPr sz="796" b="1"/>
            </a:p>
          </p:txBody>
        </p:sp>
        <p:sp>
          <p:nvSpPr>
            <p:cNvPr id="147" name="Google Shape;147;p13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38" b="1">
                  <a:solidFill>
                    <a:srgbClr val="004AAD"/>
                  </a:solidFill>
                </a:rPr>
                <a:t>경제적 여유</a:t>
              </a:r>
              <a:endParaRPr sz="1138" b="1">
                <a:solidFill>
                  <a:srgbClr val="004AAD"/>
                </a:solidFill>
              </a:endParaRPr>
            </a:p>
          </p:txBody>
        </p:sp>
      </p:grpSp>
      <p:grpSp>
        <p:nvGrpSpPr>
          <p:cNvPr id="148" name="Google Shape;148;p13"/>
          <p:cNvGrpSpPr/>
          <p:nvPr/>
        </p:nvGrpSpPr>
        <p:grpSpPr>
          <a:xfrm>
            <a:off x="3292226" y="4707758"/>
            <a:ext cx="2680164" cy="737826"/>
            <a:chOff x="3354100" y="2903775"/>
            <a:chExt cx="2354325" cy="648125"/>
          </a:xfrm>
        </p:grpSpPr>
        <p:sp>
          <p:nvSpPr>
            <p:cNvPr id="149" name="Google Shape;149;p13"/>
            <p:cNvSpPr/>
            <p:nvPr/>
          </p:nvSpPr>
          <p:spPr>
            <a:xfrm>
              <a:off x="366716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988308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309453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630599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951744" y="3311000"/>
              <a:ext cx="253500" cy="24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16350" tIns="116350" rIns="116350" bIns="116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81"/>
            </a:p>
          </p:txBody>
        </p:sp>
        <p:sp>
          <p:nvSpPr>
            <p:cNvPr id="154" name="Google Shape;154;p13"/>
            <p:cNvSpPr txBox="1"/>
            <p:nvPr/>
          </p:nvSpPr>
          <p:spPr>
            <a:xfrm>
              <a:off x="3489713" y="3108667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적음/낮음</a:t>
              </a:r>
              <a:endParaRPr sz="796" b="1"/>
            </a:p>
          </p:txBody>
        </p:sp>
        <p:sp>
          <p:nvSpPr>
            <p:cNvPr id="155" name="Google Shape;155;p13"/>
            <p:cNvSpPr txBox="1"/>
            <p:nvPr/>
          </p:nvSpPr>
          <p:spPr>
            <a:xfrm>
              <a:off x="4829425" y="3108654"/>
              <a:ext cx="879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96" b="1"/>
                <a:t>많음/높음</a:t>
              </a:r>
              <a:endParaRPr sz="796" b="1"/>
            </a:p>
          </p:txBody>
        </p:sp>
        <p:sp>
          <p:nvSpPr>
            <p:cNvPr id="156" name="Google Shape;156;p13"/>
            <p:cNvSpPr txBox="1"/>
            <p:nvPr/>
          </p:nvSpPr>
          <p:spPr>
            <a:xfrm>
              <a:off x="3354100" y="2903775"/>
              <a:ext cx="2299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075" tIns="104075" rIns="104075" bIns="10407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38" b="1">
                  <a:solidFill>
                    <a:srgbClr val="004AAD"/>
                  </a:solidFill>
                </a:rPr>
                <a:t>관련 정보 수집 능력</a:t>
              </a:r>
              <a:endParaRPr sz="1138" b="1">
                <a:solidFill>
                  <a:srgbClr val="004AAD"/>
                </a:solidFill>
              </a:endParaRPr>
            </a:p>
          </p:txBody>
        </p:sp>
      </p:grpSp>
      <p:sp>
        <p:nvSpPr>
          <p:cNvPr id="157" name="Google Shape;157;p13"/>
          <p:cNvSpPr txBox="1"/>
          <p:nvPr/>
        </p:nvSpPr>
        <p:spPr>
          <a:xfrm>
            <a:off x="5988925" y="2669838"/>
            <a:ext cx="92643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정부 지원 사업이나 R&amp;D 과제 정보를 일일이 찾아보기 너무 힘들어요.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경쟁사 동향이나 시장 트렌드를 파악해야 하는데, 리서치에만 온전히 쓸 시간이 부족해요.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과거에 작성했던 사업 계획서나 투자 제안서에서 필요한 내용을 다시 찾으려면 한참 걸려요.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158" name="Google Shape;1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71" y="3210496"/>
            <a:ext cx="418800" cy="41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301" y="4106017"/>
            <a:ext cx="418800" cy="41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180" y="5034610"/>
            <a:ext cx="418800" cy="418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 txBox="1"/>
          <p:nvPr/>
        </p:nvSpPr>
        <p:spPr>
          <a:xfrm>
            <a:off x="5988925" y="4339875"/>
            <a:ext cx="58311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키워드만 입력하면 NIPA, Bizinfo 등 여러 사이트의 정부 사업 공고를 한번에 찾아주면 좋겠어요.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경쟁사 이름이나 시장 키워드만으로 최신 뉴스, 재무 정보를 요약 리포트로 만들어주세요.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-KR" sz="1100" b="1">
                <a:solidFill>
                  <a:schemeClr val="dk1"/>
                </a:solidFill>
              </a:rPr>
              <a:t>회사의 모든 내부 문서를 업로드해두면, "작년 사업 계획서에서 시장 규모 예측치가 얼마였지?" 와 같은 질문에 즉시 답을 찾아주세요.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162" name="Google Shape;1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575" y="4492625"/>
            <a:ext cx="330900" cy="3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7200" y="3897413"/>
            <a:ext cx="330900" cy="3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7650" y="2259733"/>
            <a:ext cx="389550" cy="38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5275" y="2301700"/>
            <a:ext cx="418801" cy="4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 rotWithShape="1">
          <a:blip r:embed="rId8">
            <a:alphaModFix/>
          </a:blip>
          <a:srcRect b="31351"/>
          <a:stretch/>
        </p:blipFill>
        <p:spPr>
          <a:xfrm>
            <a:off x="503125" y="1941271"/>
            <a:ext cx="2442000" cy="2514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예시 영상]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/>
          </a:blip>
          <a:srcRect b="31351"/>
          <a:stretch/>
        </p:blipFill>
        <p:spPr>
          <a:xfrm>
            <a:off x="247100" y="1221675"/>
            <a:ext cx="1530550" cy="15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/>
          <p:nvPr/>
        </p:nvSpPr>
        <p:spPr>
          <a:xfrm>
            <a:off x="1373895" y="968763"/>
            <a:ext cx="6683419" cy="166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0" lvl="0" indent="-2540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기능 1</a:t>
            </a:r>
            <a:r>
              <a:rPr lang="en-US" altLang="ko-KR" sz="2200" b="1" dirty="0">
                <a:solidFill>
                  <a:schemeClr val="dk1"/>
                </a:solidFill>
              </a:rPr>
              <a:t>-1</a:t>
            </a:r>
            <a:r>
              <a:rPr lang="ko-KR" sz="2200" b="1" dirty="0">
                <a:solidFill>
                  <a:schemeClr val="dk1"/>
                </a:solidFill>
              </a:rPr>
              <a:t>. AI 기반 웹 검색 기능 - 의료사업 동향 </a:t>
            </a:r>
            <a:endParaRPr sz="2200" b="1" dirty="0">
              <a:solidFill>
                <a:schemeClr val="dk1"/>
              </a:solidFill>
            </a:endParaRPr>
          </a:p>
          <a:p>
            <a:pPr marL="1016000" lvl="0" indent="-101600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ko-KR" sz="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endParaRPr sz="2200" b="1" dirty="0">
              <a:solidFill>
                <a:schemeClr val="dk1"/>
              </a:solidFill>
            </a:endParaRPr>
          </a:p>
        </p:txBody>
      </p:sp>
      <p:pic>
        <p:nvPicPr>
          <p:cNvPr id="175" name="Google Shape;1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25" y="2797638"/>
            <a:ext cx="5081687" cy="341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9B08F7-B3E0-414E-8553-016E62FCBD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14"/>
          <a:stretch/>
        </p:blipFill>
        <p:spPr>
          <a:xfrm>
            <a:off x="5725831" y="2690231"/>
            <a:ext cx="6005644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예시 영상]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b="31351"/>
          <a:stretch/>
        </p:blipFill>
        <p:spPr>
          <a:xfrm>
            <a:off x="247100" y="1221675"/>
            <a:ext cx="1530550" cy="15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 txBox="1"/>
          <p:nvPr/>
        </p:nvSpPr>
        <p:spPr>
          <a:xfrm>
            <a:off x="1354826" y="1003294"/>
            <a:ext cx="7985400" cy="166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0" lvl="0" indent="-2540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기능 1</a:t>
            </a:r>
            <a:r>
              <a:rPr lang="en-US" altLang="ko-KR" sz="2200" b="1" dirty="0">
                <a:solidFill>
                  <a:schemeClr val="dk1"/>
                </a:solidFill>
              </a:rPr>
              <a:t>-2</a:t>
            </a:r>
            <a:r>
              <a:rPr lang="ko-KR" sz="2200" b="1" dirty="0">
                <a:solidFill>
                  <a:schemeClr val="dk1"/>
                </a:solidFill>
              </a:rPr>
              <a:t>. AI 기반 웹 검색 기능- 인공지능관련 법적문제</a:t>
            </a:r>
            <a:endParaRPr sz="2200" b="1" dirty="0">
              <a:solidFill>
                <a:schemeClr val="dk1"/>
              </a:solidFill>
            </a:endParaRPr>
          </a:p>
          <a:p>
            <a:pPr marL="1016000" lvl="0" indent="-101600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ko-KR" sz="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endParaRPr sz="2200" b="1" dirty="0">
              <a:solidFill>
                <a:schemeClr val="dk1"/>
              </a:solidFill>
            </a:endParaRPr>
          </a:p>
        </p:txBody>
      </p:sp>
      <p:pic>
        <p:nvPicPr>
          <p:cNvPr id="184" name="Google Shape;1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00" y="2720513"/>
            <a:ext cx="5081687" cy="341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C54920-E2F7-47CE-8484-64EAC36D4B86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8085"/>
          <a:stretch/>
        </p:blipFill>
        <p:spPr>
          <a:xfrm>
            <a:off x="5715587" y="2672182"/>
            <a:ext cx="6004800" cy="324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315685" y="287383"/>
            <a:ext cx="6808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00" tIns="56225" rIns="112500" bIns="562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sz="2800">
                <a:latin typeface="Arial"/>
                <a:ea typeface="Arial"/>
                <a:cs typeface="Arial"/>
                <a:sym typeface="Arial"/>
              </a:rPr>
              <a:t>예시 영상]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 b="31351"/>
          <a:stretch/>
        </p:blipFill>
        <p:spPr>
          <a:xfrm>
            <a:off x="247100" y="1221675"/>
            <a:ext cx="1530550" cy="15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 txBox="1"/>
          <p:nvPr/>
        </p:nvSpPr>
        <p:spPr>
          <a:xfrm>
            <a:off x="1305698" y="1003294"/>
            <a:ext cx="8641800" cy="166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62000" lvl="0" indent="-2540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chemeClr val="dk1"/>
                </a:solidFill>
              </a:rPr>
              <a:t>기능 1</a:t>
            </a:r>
            <a:r>
              <a:rPr lang="en-US" altLang="ko-KR" sz="2200" b="1" dirty="0">
                <a:solidFill>
                  <a:schemeClr val="dk1"/>
                </a:solidFill>
              </a:rPr>
              <a:t>-3</a:t>
            </a:r>
            <a:r>
              <a:rPr lang="ko-KR" sz="2200" b="1" dirty="0">
                <a:solidFill>
                  <a:schemeClr val="dk1"/>
                </a:solidFill>
              </a:rPr>
              <a:t>. AI 기반 웹 검색 기능- 인공지능 관련 사업공고 검색</a:t>
            </a:r>
            <a:endParaRPr sz="2200" b="1" dirty="0">
              <a:solidFill>
                <a:schemeClr val="dk1"/>
              </a:solidFill>
            </a:endParaRPr>
          </a:p>
          <a:p>
            <a:pPr marL="1016000" lvl="0" indent="-101600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ko-KR" sz="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endParaRPr sz="2200" b="1" dirty="0">
              <a:solidFill>
                <a:schemeClr val="dk1"/>
              </a:solidFill>
            </a:endParaRPr>
          </a:p>
        </p:txBody>
      </p:sp>
      <p:pic>
        <p:nvPicPr>
          <p:cNvPr id="193" name="Google Shape;1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00" y="2720513"/>
            <a:ext cx="5081687" cy="341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94636C-C10A-49EC-8E39-B1AFC6228E2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46700" y="2672182"/>
            <a:ext cx="6004800" cy="324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1049</Words>
  <Application>Microsoft Office PowerPoint</Application>
  <PresentationFormat>와이드스크린</PresentationFormat>
  <Paragraphs>165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Noto Sans Symbols</vt:lpstr>
      <vt:lpstr>Malgun Gothic</vt:lpstr>
      <vt:lpstr>Arial</vt:lpstr>
      <vt:lpstr>Calibri</vt:lpstr>
      <vt:lpstr>Times New Roman</vt:lpstr>
      <vt:lpstr>Office 테마</vt:lpstr>
      <vt:lpstr>PowerPoint 프레젠테이션</vt:lpstr>
      <vt:lpstr>[프로젝트 배경]</vt:lpstr>
      <vt:lpstr>[프로젝트 배경]</vt:lpstr>
      <vt:lpstr>[프로젝트 목표]</vt:lpstr>
      <vt:lpstr>[프로젝트 개요]</vt:lpstr>
      <vt:lpstr>[Persona 정의]</vt:lpstr>
      <vt:lpstr>[예시 영상]</vt:lpstr>
      <vt:lpstr>[예시 영상]</vt:lpstr>
      <vt:lpstr>[예시 영상]</vt:lpstr>
      <vt:lpstr>[Persona 정의]</vt:lpstr>
      <vt:lpstr>[Persona 정의]</vt:lpstr>
      <vt:lpstr>[시스템 구성 및 주요 기능]</vt:lpstr>
      <vt:lpstr>[시스템 구성 및 주요 기능]</vt:lpstr>
      <vt:lpstr>[시스템 설명]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이제이</cp:lastModifiedBy>
  <cp:revision>3</cp:revision>
  <dcterms:modified xsi:type="dcterms:W3CDTF">2025-11-12T04:22:42Z</dcterms:modified>
</cp:coreProperties>
</file>